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20"/>
  </p:notesMasterIdLst>
  <p:sldIdLst>
    <p:sldId id="259" r:id="rId2"/>
    <p:sldId id="284" r:id="rId3"/>
    <p:sldId id="258" r:id="rId4"/>
    <p:sldId id="264" r:id="rId5"/>
    <p:sldId id="280" r:id="rId6"/>
    <p:sldId id="283" r:id="rId7"/>
    <p:sldId id="291" r:id="rId8"/>
    <p:sldId id="297" r:id="rId9"/>
    <p:sldId id="270" r:id="rId10"/>
    <p:sldId id="271" r:id="rId11"/>
    <p:sldId id="292" r:id="rId12"/>
    <p:sldId id="274" r:id="rId13"/>
    <p:sldId id="293" r:id="rId14"/>
    <p:sldId id="295" r:id="rId15"/>
    <p:sldId id="276" r:id="rId16"/>
    <p:sldId id="277" r:id="rId17"/>
    <p:sldId id="296" r:id="rId18"/>
    <p:sldId id="278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9F"/>
    <a:srgbClr val="6F6F6E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6"/>
    <p:restoredTop sz="94753"/>
  </p:normalViewPr>
  <p:slideViewPr>
    <p:cSldViewPr snapToGrid="0" snapToObjects="1">
      <p:cViewPr varScale="1">
        <p:scale>
          <a:sx n="65" d="100"/>
          <a:sy n="65" d="100"/>
        </p:scale>
        <p:origin x="9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1F983-13B8-4B40-B431-2A40CD5006BA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23034-77AF-8C4A-A533-67E3BD38CA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263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23034-77AF-8C4A-A533-67E3BD38CA1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357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23034-77AF-8C4A-A533-67E3BD38CA1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00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23034-77AF-8C4A-A533-67E3BD38CA1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661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23034-77AF-8C4A-A533-67E3BD38CA1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453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23034-77AF-8C4A-A533-67E3BD38CA1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681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23034-77AF-8C4A-A533-67E3BD38CA1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26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rau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314EDFD-6EF6-FB45-93A6-6199BFFBC2A8}"/>
              </a:ext>
            </a:extLst>
          </p:cNvPr>
          <p:cNvSpPr/>
          <p:nvPr userDrawn="1"/>
        </p:nvSpPr>
        <p:spPr>
          <a:xfrm>
            <a:off x="859537" y="1201783"/>
            <a:ext cx="11332464" cy="565621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224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2">
            <a:extLst>
              <a:ext uri="{FF2B5EF4-FFF2-40B4-BE49-F238E27FC236}">
                <a16:creationId xmlns:a16="http://schemas.microsoft.com/office/drawing/2014/main" id="{430466EC-6BAC-1740-9AD5-D651F3F5A7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8838" y="1201738"/>
            <a:ext cx="11333162" cy="565626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89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FB65EE10-ACFB-E14A-8DBE-0A195B1D855F}"/>
              </a:ext>
            </a:extLst>
          </p:cNvPr>
          <p:cNvSpPr/>
          <p:nvPr userDrawn="1"/>
        </p:nvSpPr>
        <p:spPr>
          <a:xfrm>
            <a:off x="0" y="569659"/>
            <a:ext cx="12192001" cy="6288341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rgbClr val="6F6F6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EA1656B-4002-B443-B8D7-1C860700F0F1}"/>
              </a:ext>
            </a:extLst>
          </p:cNvPr>
          <p:cNvSpPr/>
          <p:nvPr userDrawn="1"/>
        </p:nvSpPr>
        <p:spPr>
          <a:xfrm flipV="1">
            <a:off x="0" y="-5"/>
            <a:ext cx="12192001" cy="56966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rgbClr val="6F6F6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835D2C-E7F1-A544-B895-F06453DA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532461"/>
            <a:ext cx="10657115" cy="977467"/>
          </a:xfrm>
          <a:prstGeom prst="rect">
            <a:avLst/>
          </a:prstGeom>
        </p:spPr>
        <p:txBody>
          <a:bodyPr/>
          <a:lstStyle>
            <a:lvl1pPr algn="ctr">
              <a:defRPr sz="5400" b="1" i="0">
                <a:solidFill>
                  <a:srgbClr val="F0F0F0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7B5E83-6B2C-4F42-88EB-01ED290C821A}"/>
              </a:ext>
            </a:extLst>
          </p:cNvPr>
          <p:cNvSpPr/>
          <p:nvPr userDrawn="1"/>
        </p:nvSpPr>
        <p:spPr>
          <a:xfrm>
            <a:off x="359453" y="5901713"/>
            <a:ext cx="154353" cy="154353"/>
          </a:xfrm>
          <a:prstGeom prst="ellipse">
            <a:avLst/>
          </a:prstGeom>
          <a:solidFill>
            <a:srgbClr val="2BA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A28A2A-3405-104F-92CE-409C4F9D1AB1}"/>
              </a:ext>
            </a:extLst>
          </p:cNvPr>
          <p:cNvSpPr/>
          <p:nvPr userDrawn="1"/>
        </p:nvSpPr>
        <p:spPr>
          <a:xfrm>
            <a:off x="359453" y="6133989"/>
            <a:ext cx="154353" cy="154353"/>
          </a:xfrm>
          <a:prstGeom prst="ellipse">
            <a:avLst/>
          </a:prstGeom>
          <a:solidFill>
            <a:srgbClr val="D91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96ED09-9045-4941-9852-7FBE7CEEEB66}"/>
              </a:ext>
            </a:extLst>
          </p:cNvPr>
          <p:cNvSpPr/>
          <p:nvPr userDrawn="1"/>
        </p:nvSpPr>
        <p:spPr>
          <a:xfrm>
            <a:off x="359453" y="6366265"/>
            <a:ext cx="154353" cy="154353"/>
          </a:xfrm>
          <a:prstGeom prst="ellipse">
            <a:avLst/>
          </a:prstGeom>
          <a:solidFill>
            <a:srgbClr val="00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cken des Rechtecks auf der gleichen Seite abrunden 12">
            <a:extLst>
              <a:ext uri="{FF2B5EF4-FFF2-40B4-BE49-F238E27FC236}">
                <a16:creationId xmlns:a16="http://schemas.microsoft.com/office/drawing/2014/main" id="{E5C23A2E-0362-FD44-9624-A0A7568B305D}"/>
              </a:ext>
            </a:extLst>
          </p:cNvPr>
          <p:cNvSpPr/>
          <p:nvPr userDrawn="1"/>
        </p:nvSpPr>
        <p:spPr>
          <a:xfrm rot="10800000">
            <a:off x="10206323" y="-4"/>
            <a:ext cx="1825839" cy="977465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CB8A781-8C18-5047-A017-73485BC195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289" y="113512"/>
            <a:ext cx="1535912" cy="863950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2CD449F3-7839-2940-93C0-55AE25378A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8" y="3858689"/>
            <a:ext cx="10657115" cy="1540513"/>
          </a:xfrm>
          <a:prstGeom prst="rect">
            <a:avLst/>
          </a:prstGeom>
        </p:spPr>
        <p:txBody>
          <a:bodyPr/>
          <a:lstStyle>
            <a:lvl1pPr algn="ctr">
              <a:buNone/>
              <a:defRPr b="0" i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algn="ctr">
              <a:buNone/>
              <a:defRPr b="0" i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 algn="ctr">
              <a:buNone/>
              <a:defRPr b="0" i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 algn="ctr">
              <a:buNone/>
              <a:defRPr b="0" i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 algn="ctr">
              <a:buNone/>
              <a:defRPr b="0" i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9377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einfac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EA1656B-4002-B443-B8D7-1C860700F0F1}"/>
              </a:ext>
            </a:extLst>
          </p:cNvPr>
          <p:cNvSpPr/>
          <p:nvPr userDrawn="1"/>
        </p:nvSpPr>
        <p:spPr>
          <a:xfrm>
            <a:off x="0" y="569659"/>
            <a:ext cx="12192001" cy="628834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rgbClr val="6F6F6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835D2C-E7F1-A544-B895-F06453DA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9BA03A-A759-3443-957F-A78505520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2716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73BAD-BD44-9846-992C-EAE7BE74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61404"/>
            <a:ext cx="2743200" cy="283084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A3300B15-71B3-2640-88D4-EAE915F51ABA}" type="datetime1">
              <a:rPr lang="de-DE" smtClean="0"/>
              <a:t>28.03.2024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465710-7F62-784E-83AC-92E1948C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1404"/>
            <a:ext cx="4114800" cy="283084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de-DE">
              <a:solidFill>
                <a:srgbClr val="6F6F6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EEFAC5-ECF5-6948-97CC-841D2ED7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1404"/>
            <a:ext cx="2743200" cy="283084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BDAF7BE-D89C-6B49-BAC7-BAB901C4C79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7B5E83-6B2C-4F42-88EB-01ED290C821A}"/>
              </a:ext>
            </a:extLst>
          </p:cNvPr>
          <p:cNvSpPr/>
          <p:nvPr userDrawn="1"/>
        </p:nvSpPr>
        <p:spPr>
          <a:xfrm>
            <a:off x="359453" y="5901713"/>
            <a:ext cx="154353" cy="154353"/>
          </a:xfrm>
          <a:prstGeom prst="ellipse">
            <a:avLst/>
          </a:prstGeom>
          <a:solidFill>
            <a:srgbClr val="2BA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A28A2A-3405-104F-92CE-409C4F9D1AB1}"/>
              </a:ext>
            </a:extLst>
          </p:cNvPr>
          <p:cNvSpPr/>
          <p:nvPr userDrawn="1"/>
        </p:nvSpPr>
        <p:spPr>
          <a:xfrm>
            <a:off x="359453" y="6133989"/>
            <a:ext cx="154353" cy="154353"/>
          </a:xfrm>
          <a:prstGeom prst="ellipse">
            <a:avLst/>
          </a:prstGeom>
          <a:solidFill>
            <a:srgbClr val="D91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96ED09-9045-4941-9852-7FBE7CEEEB66}"/>
              </a:ext>
            </a:extLst>
          </p:cNvPr>
          <p:cNvSpPr/>
          <p:nvPr userDrawn="1"/>
        </p:nvSpPr>
        <p:spPr>
          <a:xfrm>
            <a:off x="359453" y="6366265"/>
            <a:ext cx="154353" cy="154353"/>
          </a:xfrm>
          <a:prstGeom prst="ellipse">
            <a:avLst/>
          </a:prstGeom>
          <a:solidFill>
            <a:srgbClr val="00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cken des Rechtecks auf der gleichen Seite abrunden 12">
            <a:extLst>
              <a:ext uri="{FF2B5EF4-FFF2-40B4-BE49-F238E27FC236}">
                <a16:creationId xmlns:a16="http://schemas.microsoft.com/office/drawing/2014/main" id="{E5C23A2E-0362-FD44-9624-A0A7568B305D}"/>
              </a:ext>
            </a:extLst>
          </p:cNvPr>
          <p:cNvSpPr/>
          <p:nvPr userDrawn="1"/>
        </p:nvSpPr>
        <p:spPr>
          <a:xfrm rot="10800000">
            <a:off x="10206323" y="-4"/>
            <a:ext cx="1825839" cy="977465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CB8A781-8C18-5047-A017-73485BC195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289" y="113512"/>
            <a:ext cx="1535912" cy="86395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BFA20DD-2D12-8E4E-A599-C39632163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16527"/>
            <a:ext cx="9368123" cy="358320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286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EA1656B-4002-B443-B8D7-1C860700F0F1}"/>
              </a:ext>
            </a:extLst>
          </p:cNvPr>
          <p:cNvSpPr/>
          <p:nvPr userDrawn="1"/>
        </p:nvSpPr>
        <p:spPr>
          <a:xfrm>
            <a:off x="0" y="569659"/>
            <a:ext cx="12192001" cy="628834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rgbClr val="6F6F6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835D2C-E7F1-A544-B895-F06453DA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9BA03A-A759-3443-957F-A78505520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462716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73BAD-BD44-9846-992C-EAE7BE74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61404"/>
            <a:ext cx="2743200" cy="283084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559B4827-A785-A84A-A0BE-BE5B3C5184E0}" type="datetime1">
              <a:rPr lang="de-DE" smtClean="0"/>
              <a:t>28.03.2024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465710-7F62-784E-83AC-92E1948C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1404"/>
            <a:ext cx="4114800" cy="283084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de-DE">
              <a:solidFill>
                <a:srgbClr val="6F6F6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EEFAC5-ECF5-6948-97CC-841D2ED7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1404"/>
            <a:ext cx="2743200" cy="283084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BDAF7BE-D89C-6B49-BAC7-BAB901C4C79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7B5E83-6B2C-4F42-88EB-01ED290C821A}"/>
              </a:ext>
            </a:extLst>
          </p:cNvPr>
          <p:cNvSpPr/>
          <p:nvPr userDrawn="1"/>
        </p:nvSpPr>
        <p:spPr>
          <a:xfrm>
            <a:off x="359453" y="5901713"/>
            <a:ext cx="154353" cy="154353"/>
          </a:xfrm>
          <a:prstGeom prst="ellipse">
            <a:avLst/>
          </a:prstGeom>
          <a:solidFill>
            <a:srgbClr val="2BA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A28A2A-3405-104F-92CE-409C4F9D1AB1}"/>
              </a:ext>
            </a:extLst>
          </p:cNvPr>
          <p:cNvSpPr/>
          <p:nvPr userDrawn="1"/>
        </p:nvSpPr>
        <p:spPr>
          <a:xfrm>
            <a:off x="359453" y="6133989"/>
            <a:ext cx="154353" cy="154353"/>
          </a:xfrm>
          <a:prstGeom prst="ellipse">
            <a:avLst/>
          </a:prstGeom>
          <a:solidFill>
            <a:srgbClr val="D91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96ED09-9045-4941-9852-7FBE7CEEEB66}"/>
              </a:ext>
            </a:extLst>
          </p:cNvPr>
          <p:cNvSpPr/>
          <p:nvPr userDrawn="1"/>
        </p:nvSpPr>
        <p:spPr>
          <a:xfrm>
            <a:off x="359453" y="6366265"/>
            <a:ext cx="154353" cy="154353"/>
          </a:xfrm>
          <a:prstGeom prst="ellipse">
            <a:avLst/>
          </a:prstGeom>
          <a:solidFill>
            <a:srgbClr val="00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cken des Rechtecks auf der gleichen Seite abrunden 12">
            <a:extLst>
              <a:ext uri="{FF2B5EF4-FFF2-40B4-BE49-F238E27FC236}">
                <a16:creationId xmlns:a16="http://schemas.microsoft.com/office/drawing/2014/main" id="{E5C23A2E-0362-FD44-9624-A0A7568B305D}"/>
              </a:ext>
            </a:extLst>
          </p:cNvPr>
          <p:cNvSpPr/>
          <p:nvPr userDrawn="1"/>
        </p:nvSpPr>
        <p:spPr>
          <a:xfrm rot="10800000">
            <a:off x="10206323" y="-4"/>
            <a:ext cx="1825839" cy="977465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CB8A781-8C18-5047-A017-73485BC195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289" y="113512"/>
            <a:ext cx="1535912" cy="86395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BFA20DD-2D12-8E4E-A599-C39632163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16527"/>
            <a:ext cx="9368123" cy="358320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E2F7C0E8-6F45-194C-9101-46DDBD3995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825372"/>
            <a:ext cx="4957763" cy="446271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97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EA1656B-4002-B443-B8D7-1C860700F0F1}"/>
              </a:ext>
            </a:extLst>
          </p:cNvPr>
          <p:cNvSpPr/>
          <p:nvPr userDrawn="1"/>
        </p:nvSpPr>
        <p:spPr>
          <a:xfrm>
            <a:off x="0" y="569659"/>
            <a:ext cx="12192001" cy="628834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rgbClr val="6F6F6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E2F7C0E8-6F45-194C-9101-46DDBD3995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69658"/>
            <a:ext cx="5795963" cy="628834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835D2C-E7F1-A544-B895-F06453DA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9BA03A-A759-3443-957F-A78505520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462716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73BAD-BD44-9846-992C-EAE7BE74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61404"/>
            <a:ext cx="2743200" cy="283084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A6F963D-7961-F84A-89CC-9E98B575DC55}" type="datetime1">
              <a:rPr lang="de-DE" smtClean="0"/>
              <a:t>28.03.2024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465710-7F62-784E-83AC-92E1948C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1404"/>
            <a:ext cx="4114800" cy="283084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de-DE">
              <a:solidFill>
                <a:srgbClr val="6F6F6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EEFAC5-ECF5-6948-97CC-841D2ED7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1404"/>
            <a:ext cx="2743200" cy="283084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BDAF7BE-D89C-6B49-BAC7-BAB901C4C79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7B5E83-6B2C-4F42-88EB-01ED290C821A}"/>
              </a:ext>
            </a:extLst>
          </p:cNvPr>
          <p:cNvSpPr/>
          <p:nvPr userDrawn="1"/>
        </p:nvSpPr>
        <p:spPr>
          <a:xfrm>
            <a:off x="359453" y="5901713"/>
            <a:ext cx="154353" cy="154353"/>
          </a:xfrm>
          <a:prstGeom prst="ellipse">
            <a:avLst/>
          </a:prstGeom>
          <a:solidFill>
            <a:srgbClr val="2BA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A28A2A-3405-104F-92CE-409C4F9D1AB1}"/>
              </a:ext>
            </a:extLst>
          </p:cNvPr>
          <p:cNvSpPr/>
          <p:nvPr userDrawn="1"/>
        </p:nvSpPr>
        <p:spPr>
          <a:xfrm>
            <a:off x="359453" y="6133989"/>
            <a:ext cx="154353" cy="154353"/>
          </a:xfrm>
          <a:prstGeom prst="ellipse">
            <a:avLst/>
          </a:prstGeom>
          <a:solidFill>
            <a:srgbClr val="D91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96ED09-9045-4941-9852-7FBE7CEEEB66}"/>
              </a:ext>
            </a:extLst>
          </p:cNvPr>
          <p:cNvSpPr/>
          <p:nvPr userDrawn="1"/>
        </p:nvSpPr>
        <p:spPr>
          <a:xfrm>
            <a:off x="359453" y="6366265"/>
            <a:ext cx="154353" cy="154353"/>
          </a:xfrm>
          <a:prstGeom prst="ellipse">
            <a:avLst/>
          </a:prstGeom>
          <a:solidFill>
            <a:srgbClr val="00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cken des Rechtecks auf der gleichen Seite abrunden 12">
            <a:extLst>
              <a:ext uri="{FF2B5EF4-FFF2-40B4-BE49-F238E27FC236}">
                <a16:creationId xmlns:a16="http://schemas.microsoft.com/office/drawing/2014/main" id="{E5C23A2E-0362-FD44-9624-A0A7568B305D}"/>
              </a:ext>
            </a:extLst>
          </p:cNvPr>
          <p:cNvSpPr/>
          <p:nvPr userDrawn="1"/>
        </p:nvSpPr>
        <p:spPr>
          <a:xfrm rot="10800000">
            <a:off x="10206323" y="-4"/>
            <a:ext cx="1825839" cy="977465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CB8A781-8C18-5047-A017-73485BC195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289" y="113512"/>
            <a:ext cx="1535912" cy="86395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BFA20DD-2D12-8E4E-A599-C39632163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16527"/>
            <a:ext cx="9368123" cy="358320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536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EA1656B-4002-B443-B8D7-1C860700F0F1}"/>
              </a:ext>
            </a:extLst>
          </p:cNvPr>
          <p:cNvSpPr/>
          <p:nvPr userDrawn="1"/>
        </p:nvSpPr>
        <p:spPr>
          <a:xfrm>
            <a:off x="0" y="569659"/>
            <a:ext cx="12192001" cy="628834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rgbClr val="6F6F6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835D2C-E7F1-A544-B895-F06453DA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9BA03A-A759-3443-957F-A78505520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462716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>
              <a:defRPr b="1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73BAD-BD44-9846-992C-EAE7BE74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61404"/>
            <a:ext cx="2743200" cy="283084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4D5060E9-FE27-CA4B-964B-C88B19DFC48A}" type="datetime1">
              <a:rPr lang="de-DE" smtClean="0"/>
              <a:t>28.03.2024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465710-7F62-784E-83AC-92E1948C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1404"/>
            <a:ext cx="4114800" cy="283084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de-DE">
              <a:solidFill>
                <a:srgbClr val="6F6F6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EEFAC5-ECF5-6948-97CC-841D2ED7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1404"/>
            <a:ext cx="2743200" cy="283084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BDAF7BE-D89C-6B49-BAC7-BAB901C4C79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7B5E83-6B2C-4F42-88EB-01ED290C821A}"/>
              </a:ext>
            </a:extLst>
          </p:cNvPr>
          <p:cNvSpPr/>
          <p:nvPr userDrawn="1"/>
        </p:nvSpPr>
        <p:spPr>
          <a:xfrm>
            <a:off x="359453" y="5901713"/>
            <a:ext cx="154353" cy="154353"/>
          </a:xfrm>
          <a:prstGeom prst="ellipse">
            <a:avLst/>
          </a:prstGeom>
          <a:solidFill>
            <a:srgbClr val="2BA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A28A2A-3405-104F-92CE-409C4F9D1AB1}"/>
              </a:ext>
            </a:extLst>
          </p:cNvPr>
          <p:cNvSpPr/>
          <p:nvPr userDrawn="1"/>
        </p:nvSpPr>
        <p:spPr>
          <a:xfrm>
            <a:off x="359453" y="6133989"/>
            <a:ext cx="154353" cy="154353"/>
          </a:xfrm>
          <a:prstGeom prst="ellipse">
            <a:avLst/>
          </a:prstGeom>
          <a:solidFill>
            <a:srgbClr val="D91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96ED09-9045-4941-9852-7FBE7CEEEB66}"/>
              </a:ext>
            </a:extLst>
          </p:cNvPr>
          <p:cNvSpPr/>
          <p:nvPr userDrawn="1"/>
        </p:nvSpPr>
        <p:spPr>
          <a:xfrm>
            <a:off x="359453" y="6366265"/>
            <a:ext cx="154353" cy="154353"/>
          </a:xfrm>
          <a:prstGeom prst="ellipse">
            <a:avLst/>
          </a:prstGeom>
          <a:solidFill>
            <a:srgbClr val="00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cken des Rechtecks auf der gleichen Seite abrunden 12">
            <a:extLst>
              <a:ext uri="{FF2B5EF4-FFF2-40B4-BE49-F238E27FC236}">
                <a16:creationId xmlns:a16="http://schemas.microsoft.com/office/drawing/2014/main" id="{E5C23A2E-0362-FD44-9624-A0A7568B305D}"/>
              </a:ext>
            </a:extLst>
          </p:cNvPr>
          <p:cNvSpPr/>
          <p:nvPr userDrawn="1"/>
        </p:nvSpPr>
        <p:spPr>
          <a:xfrm rot="10800000">
            <a:off x="10206323" y="-4"/>
            <a:ext cx="1825839" cy="977465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CB8A781-8C18-5047-A017-73485BC195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289" y="113512"/>
            <a:ext cx="1535912" cy="86395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BFA20DD-2D12-8E4E-A599-C39632163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16527"/>
            <a:ext cx="9368123" cy="358320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Diagrammplatzhalter 15">
            <a:extLst>
              <a:ext uri="{FF2B5EF4-FFF2-40B4-BE49-F238E27FC236}">
                <a16:creationId xmlns:a16="http://schemas.microsoft.com/office/drawing/2014/main" id="{B4BA5CDA-34C7-AA43-9C86-9AD56BC8E529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199" y="1825372"/>
            <a:ext cx="4950279" cy="446271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43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EA1656B-4002-B443-B8D7-1C860700F0F1}"/>
              </a:ext>
            </a:extLst>
          </p:cNvPr>
          <p:cNvSpPr/>
          <p:nvPr userDrawn="1"/>
        </p:nvSpPr>
        <p:spPr>
          <a:xfrm>
            <a:off x="0" y="569659"/>
            <a:ext cx="12192001" cy="628834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rgbClr val="6F6F6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835D2C-E7F1-A544-B895-F06453DA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73BAD-BD44-9846-992C-EAE7BE74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61404"/>
            <a:ext cx="2743200" cy="283084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947D71BA-17F3-D049-A660-20ECE25BB8ED}" type="datetime1">
              <a:rPr lang="de-DE" smtClean="0"/>
              <a:t>28.03.2024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465710-7F62-784E-83AC-92E1948C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1404"/>
            <a:ext cx="4114800" cy="283084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de-DE">
              <a:solidFill>
                <a:srgbClr val="6F6F6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EEFAC5-ECF5-6948-97CC-841D2ED7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1404"/>
            <a:ext cx="2743200" cy="283084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6F6F6E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BDAF7BE-D89C-6B49-BAC7-BAB901C4C79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7B5E83-6B2C-4F42-88EB-01ED290C821A}"/>
              </a:ext>
            </a:extLst>
          </p:cNvPr>
          <p:cNvSpPr/>
          <p:nvPr userDrawn="1"/>
        </p:nvSpPr>
        <p:spPr>
          <a:xfrm>
            <a:off x="359453" y="5901713"/>
            <a:ext cx="154353" cy="154353"/>
          </a:xfrm>
          <a:prstGeom prst="ellipse">
            <a:avLst/>
          </a:prstGeom>
          <a:solidFill>
            <a:srgbClr val="2BA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A28A2A-3405-104F-92CE-409C4F9D1AB1}"/>
              </a:ext>
            </a:extLst>
          </p:cNvPr>
          <p:cNvSpPr/>
          <p:nvPr userDrawn="1"/>
        </p:nvSpPr>
        <p:spPr>
          <a:xfrm>
            <a:off x="359453" y="6133989"/>
            <a:ext cx="154353" cy="154353"/>
          </a:xfrm>
          <a:prstGeom prst="ellipse">
            <a:avLst/>
          </a:prstGeom>
          <a:solidFill>
            <a:srgbClr val="D91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96ED09-9045-4941-9852-7FBE7CEEEB66}"/>
              </a:ext>
            </a:extLst>
          </p:cNvPr>
          <p:cNvSpPr/>
          <p:nvPr userDrawn="1"/>
        </p:nvSpPr>
        <p:spPr>
          <a:xfrm>
            <a:off x="359453" y="6366265"/>
            <a:ext cx="154353" cy="154353"/>
          </a:xfrm>
          <a:prstGeom prst="ellipse">
            <a:avLst/>
          </a:prstGeom>
          <a:solidFill>
            <a:srgbClr val="00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cken des Rechtecks auf der gleichen Seite abrunden 12">
            <a:extLst>
              <a:ext uri="{FF2B5EF4-FFF2-40B4-BE49-F238E27FC236}">
                <a16:creationId xmlns:a16="http://schemas.microsoft.com/office/drawing/2014/main" id="{E5C23A2E-0362-FD44-9624-A0A7568B305D}"/>
              </a:ext>
            </a:extLst>
          </p:cNvPr>
          <p:cNvSpPr/>
          <p:nvPr userDrawn="1"/>
        </p:nvSpPr>
        <p:spPr>
          <a:xfrm rot="10800000">
            <a:off x="10206323" y="-4"/>
            <a:ext cx="1825839" cy="977465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CB8A781-8C18-5047-A017-73485BC195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289" y="113512"/>
            <a:ext cx="1535912" cy="86395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BFA20DD-2D12-8E4E-A599-C39632163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16527"/>
            <a:ext cx="5075463" cy="358320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Diagrammplatzhalter 15">
            <a:extLst>
              <a:ext uri="{FF2B5EF4-FFF2-40B4-BE49-F238E27FC236}">
                <a16:creationId xmlns:a16="http://schemas.microsoft.com/office/drawing/2014/main" id="{B4BA5CDA-34C7-AA43-9C86-9AD56BC8E529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199" y="1825372"/>
            <a:ext cx="5075464" cy="446271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8" name="Diagrammplatzhalter 15">
            <a:extLst>
              <a:ext uri="{FF2B5EF4-FFF2-40B4-BE49-F238E27FC236}">
                <a16:creationId xmlns:a16="http://schemas.microsoft.com/office/drawing/2014/main" id="{1741B592-4BE7-A449-BAF4-3471718DD28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78337" y="1823142"/>
            <a:ext cx="5075464" cy="446271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A98DBBBB-4FF1-BD45-8294-A2784D8699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8337" y="1016527"/>
            <a:ext cx="5075463" cy="358320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2pPr>
            <a:lvl3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3pPr>
            <a:lvl4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4pPr>
            <a:lvl5pPr>
              <a:buNone/>
              <a:defRPr b="0" i="0">
                <a:solidFill>
                  <a:srgbClr val="004F9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163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72BB508C-16BB-D044-9A04-645139B5440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351289" y="113512"/>
            <a:ext cx="1535912" cy="8639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C0714EC-3C5B-C844-B8CF-854BC18954B4}"/>
              </a:ext>
            </a:extLst>
          </p:cNvPr>
          <p:cNvSpPr/>
          <p:nvPr userDrawn="1"/>
        </p:nvSpPr>
        <p:spPr>
          <a:xfrm>
            <a:off x="359453" y="5901713"/>
            <a:ext cx="154353" cy="154353"/>
          </a:xfrm>
          <a:prstGeom prst="ellipse">
            <a:avLst/>
          </a:prstGeom>
          <a:solidFill>
            <a:srgbClr val="2BA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744D7C-BCD7-6E43-9883-C813C21FBDAF}"/>
              </a:ext>
            </a:extLst>
          </p:cNvPr>
          <p:cNvSpPr/>
          <p:nvPr userDrawn="1"/>
        </p:nvSpPr>
        <p:spPr>
          <a:xfrm>
            <a:off x="359453" y="6133989"/>
            <a:ext cx="154353" cy="154353"/>
          </a:xfrm>
          <a:prstGeom prst="ellipse">
            <a:avLst/>
          </a:prstGeom>
          <a:solidFill>
            <a:srgbClr val="D91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60433E-D5CA-014D-920C-4C618E5952FF}"/>
              </a:ext>
            </a:extLst>
          </p:cNvPr>
          <p:cNvSpPr/>
          <p:nvPr userDrawn="1"/>
        </p:nvSpPr>
        <p:spPr>
          <a:xfrm>
            <a:off x="359453" y="6366265"/>
            <a:ext cx="154353" cy="154353"/>
          </a:xfrm>
          <a:prstGeom prst="ellipse">
            <a:avLst/>
          </a:prstGeom>
          <a:solidFill>
            <a:srgbClr val="00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2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2" r:id="rId3"/>
    <p:sldLayoutId id="2147483650" r:id="rId4"/>
    <p:sldLayoutId id="2147483653" r:id="rId5"/>
    <p:sldLayoutId id="2147483654" r:id="rId6"/>
    <p:sldLayoutId id="2147483655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uni-wh.de/studieren/allgemeine-infos/psychologische-studierendenberatu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uni-wh.de/fileadmin/redakteur/01-studieren/11-ausland/aufenthalte/auslandsstudium/Outgoing_Guide_Auslandsstudium_0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risenvorsorgeliste.diplo.de/sign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uni-wh.de/studieren/hochschulwerk/finanzielles-semesterbeitrag-und-tick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7">
            <a:extLst>
              <a:ext uri="{FF2B5EF4-FFF2-40B4-BE49-F238E27FC236}">
                <a16:creationId xmlns:a16="http://schemas.microsoft.com/office/drawing/2014/main" id="{487FEE9F-57D7-4EC0-B007-1268C9DD7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44" b="24954"/>
          <a:stretch/>
        </p:blipFill>
        <p:spPr>
          <a:xfrm>
            <a:off x="858838" y="1201739"/>
            <a:ext cx="11333162" cy="5656262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4511BF9-4F8E-4ADF-8772-CF04A6EC3F7F}"/>
              </a:ext>
            </a:extLst>
          </p:cNvPr>
          <p:cNvGrpSpPr/>
          <p:nvPr/>
        </p:nvGrpSpPr>
        <p:grpSpPr>
          <a:xfrm>
            <a:off x="359451" y="2063985"/>
            <a:ext cx="12550304" cy="1911954"/>
            <a:chOff x="359451" y="2063985"/>
            <a:chExt cx="7305678" cy="1911954"/>
          </a:xfrm>
        </p:grpSpPr>
        <p:sp>
          <p:nvSpPr>
            <p:cNvPr id="18" name="Alternativer Prozess 15">
              <a:extLst>
                <a:ext uri="{FF2B5EF4-FFF2-40B4-BE49-F238E27FC236}">
                  <a16:creationId xmlns:a16="http://schemas.microsoft.com/office/drawing/2014/main" id="{584EBD70-734A-934A-9FF7-614872B100DA}"/>
                </a:ext>
              </a:extLst>
            </p:cNvPr>
            <p:cNvSpPr/>
            <p:nvPr/>
          </p:nvSpPr>
          <p:spPr>
            <a:xfrm>
              <a:off x="359451" y="2063985"/>
              <a:ext cx="6462568" cy="955975"/>
            </a:xfrm>
            <a:custGeom>
              <a:avLst/>
              <a:gdLst>
                <a:gd name="connsiteX0" fmla="*/ 0 w 5351868"/>
                <a:gd name="connsiteY0" fmla="*/ 195492 h 1172954"/>
                <a:gd name="connsiteX1" fmla="*/ 195492 w 5351868"/>
                <a:gd name="connsiteY1" fmla="*/ 0 h 1172954"/>
                <a:gd name="connsiteX2" fmla="*/ 5156376 w 5351868"/>
                <a:gd name="connsiteY2" fmla="*/ 0 h 1172954"/>
                <a:gd name="connsiteX3" fmla="*/ 5351868 w 5351868"/>
                <a:gd name="connsiteY3" fmla="*/ 195492 h 1172954"/>
                <a:gd name="connsiteX4" fmla="*/ 5351868 w 5351868"/>
                <a:gd name="connsiteY4" fmla="*/ 977462 h 1172954"/>
                <a:gd name="connsiteX5" fmla="*/ 5156376 w 5351868"/>
                <a:gd name="connsiteY5" fmla="*/ 1172954 h 1172954"/>
                <a:gd name="connsiteX6" fmla="*/ 195492 w 5351868"/>
                <a:gd name="connsiteY6" fmla="*/ 1172954 h 1172954"/>
                <a:gd name="connsiteX7" fmla="*/ 0 w 5351868"/>
                <a:gd name="connsiteY7" fmla="*/ 977462 h 1172954"/>
                <a:gd name="connsiteX8" fmla="*/ 0 w 5351868"/>
                <a:gd name="connsiteY8" fmla="*/ 195492 h 1172954"/>
                <a:gd name="connsiteX0" fmla="*/ 0 w 5351868"/>
                <a:gd name="connsiteY0" fmla="*/ 195492 h 1172954"/>
                <a:gd name="connsiteX1" fmla="*/ 195492 w 5351868"/>
                <a:gd name="connsiteY1" fmla="*/ 0 h 1172954"/>
                <a:gd name="connsiteX2" fmla="*/ 5156376 w 5351868"/>
                <a:gd name="connsiteY2" fmla="*/ 0 h 1172954"/>
                <a:gd name="connsiteX3" fmla="*/ 5351868 w 5351868"/>
                <a:gd name="connsiteY3" fmla="*/ 195492 h 1172954"/>
                <a:gd name="connsiteX4" fmla="*/ 5156376 w 5351868"/>
                <a:gd name="connsiteY4" fmla="*/ 1172954 h 1172954"/>
                <a:gd name="connsiteX5" fmla="*/ 195492 w 5351868"/>
                <a:gd name="connsiteY5" fmla="*/ 1172954 h 1172954"/>
                <a:gd name="connsiteX6" fmla="*/ 0 w 5351868"/>
                <a:gd name="connsiteY6" fmla="*/ 977462 h 1172954"/>
                <a:gd name="connsiteX7" fmla="*/ 0 w 5351868"/>
                <a:gd name="connsiteY7" fmla="*/ 195492 h 1172954"/>
                <a:gd name="connsiteX0" fmla="*/ 0 w 5351868"/>
                <a:gd name="connsiteY0" fmla="*/ 195492 h 1172954"/>
                <a:gd name="connsiteX1" fmla="*/ 195492 w 5351868"/>
                <a:gd name="connsiteY1" fmla="*/ 0 h 1172954"/>
                <a:gd name="connsiteX2" fmla="*/ 5156376 w 5351868"/>
                <a:gd name="connsiteY2" fmla="*/ 0 h 1172954"/>
                <a:gd name="connsiteX3" fmla="*/ 5351868 w 5351868"/>
                <a:gd name="connsiteY3" fmla="*/ 195492 h 1172954"/>
                <a:gd name="connsiteX4" fmla="*/ 5156376 w 5351868"/>
                <a:gd name="connsiteY4" fmla="*/ 1172954 h 1172954"/>
                <a:gd name="connsiteX5" fmla="*/ 0 w 5351868"/>
                <a:gd name="connsiteY5" fmla="*/ 977462 h 1172954"/>
                <a:gd name="connsiteX6" fmla="*/ 0 w 5351868"/>
                <a:gd name="connsiteY6" fmla="*/ 195492 h 1172954"/>
                <a:gd name="connsiteX0" fmla="*/ 0 w 5351868"/>
                <a:gd name="connsiteY0" fmla="*/ 195492 h 1223404"/>
                <a:gd name="connsiteX1" fmla="*/ 195492 w 5351868"/>
                <a:gd name="connsiteY1" fmla="*/ 0 h 1223404"/>
                <a:gd name="connsiteX2" fmla="*/ 5156376 w 5351868"/>
                <a:gd name="connsiteY2" fmla="*/ 0 h 1223404"/>
                <a:gd name="connsiteX3" fmla="*/ 5351868 w 5351868"/>
                <a:gd name="connsiteY3" fmla="*/ 195492 h 1223404"/>
                <a:gd name="connsiteX4" fmla="*/ 5156376 w 5351868"/>
                <a:gd name="connsiteY4" fmla="*/ 1172954 h 1223404"/>
                <a:gd name="connsiteX5" fmla="*/ 0 w 5351868"/>
                <a:gd name="connsiteY5" fmla="*/ 1223404 h 1223404"/>
                <a:gd name="connsiteX6" fmla="*/ 0 w 5351868"/>
                <a:gd name="connsiteY6" fmla="*/ 195492 h 1223404"/>
                <a:gd name="connsiteX0" fmla="*/ 0 w 5351868"/>
                <a:gd name="connsiteY0" fmla="*/ 195492 h 1223404"/>
                <a:gd name="connsiteX1" fmla="*/ 195492 w 5351868"/>
                <a:gd name="connsiteY1" fmla="*/ 0 h 1223404"/>
                <a:gd name="connsiteX2" fmla="*/ 5156376 w 5351868"/>
                <a:gd name="connsiteY2" fmla="*/ 0 h 1223404"/>
                <a:gd name="connsiteX3" fmla="*/ 5351868 w 5351868"/>
                <a:gd name="connsiteY3" fmla="*/ 195492 h 1223404"/>
                <a:gd name="connsiteX4" fmla="*/ 5351868 w 5351868"/>
                <a:gd name="connsiteY4" fmla="*/ 1204485 h 1223404"/>
                <a:gd name="connsiteX5" fmla="*/ 0 w 5351868"/>
                <a:gd name="connsiteY5" fmla="*/ 1223404 h 1223404"/>
                <a:gd name="connsiteX6" fmla="*/ 0 w 5351868"/>
                <a:gd name="connsiteY6" fmla="*/ 195492 h 1223404"/>
                <a:gd name="connsiteX0" fmla="*/ 0 w 5351868"/>
                <a:gd name="connsiteY0" fmla="*/ 195492 h 1204485"/>
                <a:gd name="connsiteX1" fmla="*/ 195492 w 5351868"/>
                <a:gd name="connsiteY1" fmla="*/ 0 h 1204485"/>
                <a:gd name="connsiteX2" fmla="*/ 5156376 w 5351868"/>
                <a:gd name="connsiteY2" fmla="*/ 0 h 1204485"/>
                <a:gd name="connsiteX3" fmla="*/ 5351868 w 5351868"/>
                <a:gd name="connsiteY3" fmla="*/ 195492 h 1204485"/>
                <a:gd name="connsiteX4" fmla="*/ 5351868 w 5351868"/>
                <a:gd name="connsiteY4" fmla="*/ 1204485 h 1204485"/>
                <a:gd name="connsiteX5" fmla="*/ 0 w 5351868"/>
                <a:gd name="connsiteY5" fmla="*/ 1191873 h 1204485"/>
                <a:gd name="connsiteX6" fmla="*/ 0 w 5351868"/>
                <a:gd name="connsiteY6" fmla="*/ 195492 h 1204485"/>
                <a:gd name="connsiteX0" fmla="*/ 0 w 5351868"/>
                <a:gd name="connsiteY0" fmla="*/ 195492 h 1191873"/>
                <a:gd name="connsiteX1" fmla="*/ 195492 w 5351868"/>
                <a:gd name="connsiteY1" fmla="*/ 0 h 1191873"/>
                <a:gd name="connsiteX2" fmla="*/ 5156376 w 5351868"/>
                <a:gd name="connsiteY2" fmla="*/ 0 h 1191873"/>
                <a:gd name="connsiteX3" fmla="*/ 5351868 w 5351868"/>
                <a:gd name="connsiteY3" fmla="*/ 195492 h 1191873"/>
                <a:gd name="connsiteX4" fmla="*/ 4727554 w 5351868"/>
                <a:gd name="connsiteY4" fmla="*/ 1109892 h 1191873"/>
                <a:gd name="connsiteX5" fmla="*/ 0 w 5351868"/>
                <a:gd name="connsiteY5" fmla="*/ 1191873 h 1191873"/>
                <a:gd name="connsiteX6" fmla="*/ 0 w 5351868"/>
                <a:gd name="connsiteY6" fmla="*/ 195492 h 1191873"/>
                <a:gd name="connsiteX0" fmla="*/ 0 w 5351868"/>
                <a:gd name="connsiteY0" fmla="*/ 195492 h 1198179"/>
                <a:gd name="connsiteX1" fmla="*/ 195492 w 5351868"/>
                <a:gd name="connsiteY1" fmla="*/ 0 h 1198179"/>
                <a:gd name="connsiteX2" fmla="*/ 5156376 w 5351868"/>
                <a:gd name="connsiteY2" fmla="*/ 0 h 1198179"/>
                <a:gd name="connsiteX3" fmla="*/ 5351868 w 5351868"/>
                <a:gd name="connsiteY3" fmla="*/ 195492 h 1198179"/>
                <a:gd name="connsiteX4" fmla="*/ 5339256 w 5351868"/>
                <a:gd name="connsiteY4" fmla="*/ 1198179 h 1198179"/>
                <a:gd name="connsiteX5" fmla="*/ 0 w 5351868"/>
                <a:gd name="connsiteY5" fmla="*/ 1191873 h 1198179"/>
                <a:gd name="connsiteX6" fmla="*/ 0 w 5351868"/>
                <a:gd name="connsiteY6" fmla="*/ 195492 h 1198179"/>
                <a:gd name="connsiteX0" fmla="*/ 0 w 5351868"/>
                <a:gd name="connsiteY0" fmla="*/ 195492 h 1198179"/>
                <a:gd name="connsiteX1" fmla="*/ 195492 w 5351868"/>
                <a:gd name="connsiteY1" fmla="*/ 0 h 1198179"/>
                <a:gd name="connsiteX2" fmla="*/ 5156376 w 5351868"/>
                <a:gd name="connsiteY2" fmla="*/ 0 h 1198179"/>
                <a:gd name="connsiteX3" fmla="*/ 5351868 w 5351868"/>
                <a:gd name="connsiteY3" fmla="*/ 195492 h 1198179"/>
                <a:gd name="connsiteX4" fmla="*/ 5348177 w 5351868"/>
                <a:gd name="connsiteY4" fmla="*/ 1198179 h 1198179"/>
                <a:gd name="connsiteX5" fmla="*/ 0 w 5351868"/>
                <a:gd name="connsiteY5" fmla="*/ 1191873 h 1198179"/>
                <a:gd name="connsiteX6" fmla="*/ 0 w 5351868"/>
                <a:gd name="connsiteY6" fmla="*/ 195492 h 1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1868" h="1198179">
                  <a:moveTo>
                    <a:pt x="0" y="195492"/>
                  </a:moveTo>
                  <a:cubicBezTo>
                    <a:pt x="0" y="87525"/>
                    <a:pt x="87525" y="0"/>
                    <a:pt x="195492" y="0"/>
                  </a:cubicBezTo>
                  <a:lnTo>
                    <a:pt x="5156376" y="0"/>
                  </a:lnTo>
                  <a:cubicBezTo>
                    <a:pt x="5264343" y="0"/>
                    <a:pt x="5351868" y="87525"/>
                    <a:pt x="5351868" y="195492"/>
                  </a:cubicBezTo>
                  <a:cubicBezTo>
                    <a:pt x="5350638" y="529721"/>
                    <a:pt x="5349407" y="863950"/>
                    <a:pt x="5348177" y="1198179"/>
                  </a:cubicBezTo>
                  <a:lnTo>
                    <a:pt x="0" y="1191873"/>
                  </a:lnTo>
                  <a:lnTo>
                    <a:pt x="0" y="195492"/>
                  </a:lnTo>
                  <a:close/>
                </a:path>
              </a:pathLst>
            </a:cu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Alternativer Prozess 15">
              <a:extLst>
                <a:ext uri="{FF2B5EF4-FFF2-40B4-BE49-F238E27FC236}">
                  <a16:creationId xmlns:a16="http://schemas.microsoft.com/office/drawing/2014/main" id="{F1DD6B1F-CC30-B648-A321-67196C9FA28D}"/>
                </a:ext>
              </a:extLst>
            </p:cNvPr>
            <p:cNvSpPr/>
            <p:nvPr/>
          </p:nvSpPr>
          <p:spPr>
            <a:xfrm flipV="1">
              <a:off x="359451" y="3079081"/>
              <a:ext cx="6462568" cy="896858"/>
            </a:xfrm>
            <a:custGeom>
              <a:avLst/>
              <a:gdLst>
                <a:gd name="connsiteX0" fmla="*/ 0 w 5351868"/>
                <a:gd name="connsiteY0" fmla="*/ 195492 h 1172954"/>
                <a:gd name="connsiteX1" fmla="*/ 195492 w 5351868"/>
                <a:gd name="connsiteY1" fmla="*/ 0 h 1172954"/>
                <a:gd name="connsiteX2" fmla="*/ 5156376 w 5351868"/>
                <a:gd name="connsiteY2" fmla="*/ 0 h 1172954"/>
                <a:gd name="connsiteX3" fmla="*/ 5351868 w 5351868"/>
                <a:gd name="connsiteY3" fmla="*/ 195492 h 1172954"/>
                <a:gd name="connsiteX4" fmla="*/ 5351868 w 5351868"/>
                <a:gd name="connsiteY4" fmla="*/ 977462 h 1172954"/>
                <a:gd name="connsiteX5" fmla="*/ 5156376 w 5351868"/>
                <a:gd name="connsiteY5" fmla="*/ 1172954 h 1172954"/>
                <a:gd name="connsiteX6" fmla="*/ 195492 w 5351868"/>
                <a:gd name="connsiteY6" fmla="*/ 1172954 h 1172954"/>
                <a:gd name="connsiteX7" fmla="*/ 0 w 5351868"/>
                <a:gd name="connsiteY7" fmla="*/ 977462 h 1172954"/>
                <a:gd name="connsiteX8" fmla="*/ 0 w 5351868"/>
                <a:gd name="connsiteY8" fmla="*/ 195492 h 1172954"/>
                <a:gd name="connsiteX0" fmla="*/ 0 w 5351868"/>
                <a:gd name="connsiteY0" fmla="*/ 195492 h 1172954"/>
                <a:gd name="connsiteX1" fmla="*/ 195492 w 5351868"/>
                <a:gd name="connsiteY1" fmla="*/ 0 h 1172954"/>
                <a:gd name="connsiteX2" fmla="*/ 5156376 w 5351868"/>
                <a:gd name="connsiteY2" fmla="*/ 0 h 1172954"/>
                <a:gd name="connsiteX3" fmla="*/ 5351868 w 5351868"/>
                <a:gd name="connsiteY3" fmla="*/ 195492 h 1172954"/>
                <a:gd name="connsiteX4" fmla="*/ 5156376 w 5351868"/>
                <a:gd name="connsiteY4" fmla="*/ 1172954 h 1172954"/>
                <a:gd name="connsiteX5" fmla="*/ 195492 w 5351868"/>
                <a:gd name="connsiteY5" fmla="*/ 1172954 h 1172954"/>
                <a:gd name="connsiteX6" fmla="*/ 0 w 5351868"/>
                <a:gd name="connsiteY6" fmla="*/ 977462 h 1172954"/>
                <a:gd name="connsiteX7" fmla="*/ 0 w 5351868"/>
                <a:gd name="connsiteY7" fmla="*/ 195492 h 1172954"/>
                <a:gd name="connsiteX0" fmla="*/ 0 w 5351868"/>
                <a:gd name="connsiteY0" fmla="*/ 195492 h 1172954"/>
                <a:gd name="connsiteX1" fmla="*/ 195492 w 5351868"/>
                <a:gd name="connsiteY1" fmla="*/ 0 h 1172954"/>
                <a:gd name="connsiteX2" fmla="*/ 5156376 w 5351868"/>
                <a:gd name="connsiteY2" fmla="*/ 0 h 1172954"/>
                <a:gd name="connsiteX3" fmla="*/ 5351868 w 5351868"/>
                <a:gd name="connsiteY3" fmla="*/ 195492 h 1172954"/>
                <a:gd name="connsiteX4" fmla="*/ 5156376 w 5351868"/>
                <a:gd name="connsiteY4" fmla="*/ 1172954 h 1172954"/>
                <a:gd name="connsiteX5" fmla="*/ 0 w 5351868"/>
                <a:gd name="connsiteY5" fmla="*/ 977462 h 1172954"/>
                <a:gd name="connsiteX6" fmla="*/ 0 w 5351868"/>
                <a:gd name="connsiteY6" fmla="*/ 195492 h 1172954"/>
                <a:gd name="connsiteX0" fmla="*/ 0 w 5351868"/>
                <a:gd name="connsiteY0" fmla="*/ 195492 h 1223404"/>
                <a:gd name="connsiteX1" fmla="*/ 195492 w 5351868"/>
                <a:gd name="connsiteY1" fmla="*/ 0 h 1223404"/>
                <a:gd name="connsiteX2" fmla="*/ 5156376 w 5351868"/>
                <a:gd name="connsiteY2" fmla="*/ 0 h 1223404"/>
                <a:gd name="connsiteX3" fmla="*/ 5351868 w 5351868"/>
                <a:gd name="connsiteY3" fmla="*/ 195492 h 1223404"/>
                <a:gd name="connsiteX4" fmla="*/ 5156376 w 5351868"/>
                <a:gd name="connsiteY4" fmla="*/ 1172954 h 1223404"/>
                <a:gd name="connsiteX5" fmla="*/ 0 w 5351868"/>
                <a:gd name="connsiteY5" fmla="*/ 1223404 h 1223404"/>
                <a:gd name="connsiteX6" fmla="*/ 0 w 5351868"/>
                <a:gd name="connsiteY6" fmla="*/ 195492 h 1223404"/>
                <a:gd name="connsiteX0" fmla="*/ 0 w 5351868"/>
                <a:gd name="connsiteY0" fmla="*/ 195492 h 1223404"/>
                <a:gd name="connsiteX1" fmla="*/ 195492 w 5351868"/>
                <a:gd name="connsiteY1" fmla="*/ 0 h 1223404"/>
                <a:gd name="connsiteX2" fmla="*/ 5156376 w 5351868"/>
                <a:gd name="connsiteY2" fmla="*/ 0 h 1223404"/>
                <a:gd name="connsiteX3" fmla="*/ 5351868 w 5351868"/>
                <a:gd name="connsiteY3" fmla="*/ 195492 h 1223404"/>
                <a:gd name="connsiteX4" fmla="*/ 5351868 w 5351868"/>
                <a:gd name="connsiteY4" fmla="*/ 1204485 h 1223404"/>
                <a:gd name="connsiteX5" fmla="*/ 0 w 5351868"/>
                <a:gd name="connsiteY5" fmla="*/ 1223404 h 1223404"/>
                <a:gd name="connsiteX6" fmla="*/ 0 w 5351868"/>
                <a:gd name="connsiteY6" fmla="*/ 195492 h 1223404"/>
                <a:gd name="connsiteX0" fmla="*/ 0 w 5351868"/>
                <a:gd name="connsiteY0" fmla="*/ 195492 h 1204485"/>
                <a:gd name="connsiteX1" fmla="*/ 195492 w 5351868"/>
                <a:gd name="connsiteY1" fmla="*/ 0 h 1204485"/>
                <a:gd name="connsiteX2" fmla="*/ 5156376 w 5351868"/>
                <a:gd name="connsiteY2" fmla="*/ 0 h 1204485"/>
                <a:gd name="connsiteX3" fmla="*/ 5351868 w 5351868"/>
                <a:gd name="connsiteY3" fmla="*/ 195492 h 1204485"/>
                <a:gd name="connsiteX4" fmla="*/ 5351868 w 5351868"/>
                <a:gd name="connsiteY4" fmla="*/ 1204485 h 1204485"/>
                <a:gd name="connsiteX5" fmla="*/ 0 w 5351868"/>
                <a:gd name="connsiteY5" fmla="*/ 1191873 h 1204485"/>
                <a:gd name="connsiteX6" fmla="*/ 0 w 5351868"/>
                <a:gd name="connsiteY6" fmla="*/ 195492 h 1204485"/>
                <a:gd name="connsiteX0" fmla="*/ 0 w 5351868"/>
                <a:gd name="connsiteY0" fmla="*/ 195492 h 1191873"/>
                <a:gd name="connsiteX1" fmla="*/ 195492 w 5351868"/>
                <a:gd name="connsiteY1" fmla="*/ 0 h 1191873"/>
                <a:gd name="connsiteX2" fmla="*/ 5156376 w 5351868"/>
                <a:gd name="connsiteY2" fmla="*/ 0 h 1191873"/>
                <a:gd name="connsiteX3" fmla="*/ 5351868 w 5351868"/>
                <a:gd name="connsiteY3" fmla="*/ 195492 h 1191873"/>
                <a:gd name="connsiteX4" fmla="*/ 4727554 w 5351868"/>
                <a:gd name="connsiteY4" fmla="*/ 1109892 h 1191873"/>
                <a:gd name="connsiteX5" fmla="*/ 0 w 5351868"/>
                <a:gd name="connsiteY5" fmla="*/ 1191873 h 1191873"/>
                <a:gd name="connsiteX6" fmla="*/ 0 w 5351868"/>
                <a:gd name="connsiteY6" fmla="*/ 195492 h 1191873"/>
                <a:gd name="connsiteX0" fmla="*/ 0 w 5351868"/>
                <a:gd name="connsiteY0" fmla="*/ 195492 h 1198179"/>
                <a:gd name="connsiteX1" fmla="*/ 195492 w 5351868"/>
                <a:gd name="connsiteY1" fmla="*/ 0 h 1198179"/>
                <a:gd name="connsiteX2" fmla="*/ 5156376 w 5351868"/>
                <a:gd name="connsiteY2" fmla="*/ 0 h 1198179"/>
                <a:gd name="connsiteX3" fmla="*/ 5351868 w 5351868"/>
                <a:gd name="connsiteY3" fmla="*/ 195492 h 1198179"/>
                <a:gd name="connsiteX4" fmla="*/ 5339256 w 5351868"/>
                <a:gd name="connsiteY4" fmla="*/ 1198179 h 1198179"/>
                <a:gd name="connsiteX5" fmla="*/ 0 w 5351868"/>
                <a:gd name="connsiteY5" fmla="*/ 1191873 h 1198179"/>
                <a:gd name="connsiteX6" fmla="*/ 0 w 5351868"/>
                <a:gd name="connsiteY6" fmla="*/ 195492 h 1198179"/>
                <a:gd name="connsiteX0" fmla="*/ 0 w 5351868"/>
                <a:gd name="connsiteY0" fmla="*/ 195492 h 1198179"/>
                <a:gd name="connsiteX1" fmla="*/ 195492 w 5351868"/>
                <a:gd name="connsiteY1" fmla="*/ 0 h 1198179"/>
                <a:gd name="connsiteX2" fmla="*/ 5156376 w 5351868"/>
                <a:gd name="connsiteY2" fmla="*/ 0 h 1198179"/>
                <a:gd name="connsiteX3" fmla="*/ 5351868 w 5351868"/>
                <a:gd name="connsiteY3" fmla="*/ 195492 h 1198179"/>
                <a:gd name="connsiteX4" fmla="*/ 5348177 w 5351868"/>
                <a:gd name="connsiteY4" fmla="*/ 1198179 h 1198179"/>
                <a:gd name="connsiteX5" fmla="*/ 0 w 5351868"/>
                <a:gd name="connsiteY5" fmla="*/ 1191873 h 1198179"/>
                <a:gd name="connsiteX6" fmla="*/ 0 w 5351868"/>
                <a:gd name="connsiteY6" fmla="*/ 195492 h 1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1868" h="1198179">
                  <a:moveTo>
                    <a:pt x="0" y="195492"/>
                  </a:moveTo>
                  <a:cubicBezTo>
                    <a:pt x="0" y="87525"/>
                    <a:pt x="87525" y="0"/>
                    <a:pt x="195492" y="0"/>
                  </a:cubicBezTo>
                  <a:lnTo>
                    <a:pt x="5156376" y="0"/>
                  </a:lnTo>
                  <a:cubicBezTo>
                    <a:pt x="5264343" y="0"/>
                    <a:pt x="5351868" y="87525"/>
                    <a:pt x="5351868" y="195492"/>
                  </a:cubicBezTo>
                  <a:cubicBezTo>
                    <a:pt x="5350638" y="529721"/>
                    <a:pt x="5349407" y="863950"/>
                    <a:pt x="5348177" y="1198179"/>
                  </a:cubicBezTo>
                  <a:lnTo>
                    <a:pt x="0" y="1191873"/>
                  </a:lnTo>
                  <a:lnTo>
                    <a:pt x="0" y="195492"/>
                  </a:lnTo>
                  <a:close/>
                </a:path>
              </a:pathLst>
            </a:custGeom>
            <a:solidFill>
              <a:srgbClr val="004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Textplatzhalter 16">
              <a:extLst>
                <a:ext uri="{FF2B5EF4-FFF2-40B4-BE49-F238E27FC236}">
                  <a16:creationId xmlns:a16="http://schemas.microsoft.com/office/drawing/2014/main" id="{531B2561-A469-2345-8F26-A2B7143DBE62}"/>
                </a:ext>
              </a:extLst>
            </p:cNvPr>
            <p:cNvSpPr txBox="1">
              <a:spLocks/>
            </p:cNvSpPr>
            <p:nvPr/>
          </p:nvSpPr>
          <p:spPr>
            <a:xfrm>
              <a:off x="603249" y="2193575"/>
              <a:ext cx="7061880" cy="61363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4800" b="1" i="0" kern="1200">
                  <a:solidFill>
                    <a:schemeClr val="bg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1" i="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1" i="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1" i="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/>
                <a:t>Auslandsstudium (akad. Jahr 2024/25)</a:t>
              </a:r>
              <a:endParaRPr lang="de-DE" dirty="0"/>
            </a:p>
          </p:txBody>
        </p:sp>
        <p:sp>
          <p:nvSpPr>
            <p:cNvPr id="17" name="Textplatzhalter 16">
              <a:extLst>
                <a:ext uri="{FF2B5EF4-FFF2-40B4-BE49-F238E27FC236}">
                  <a16:creationId xmlns:a16="http://schemas.microsoft.com/office/drawing/2014/main" id="{313F88AA-599B-3641-8F4A-F433E7FBA87B}"/>
                </a:ext>
              </a:extLst>
            </p:cNvPr>
            <p:cNvSpPr txBox="1">
              <a:spLocks/>
            </p:cNvSpPr>
            <p:nvPr/>
          </p:nvSpPr>
          <p:spPr>
            <a:xfrm>
              <a:off x="603250" y="3181127"/>
              <a:ext cx="6462568" cy="61363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4800" b="1" i="0" kern="1200">
                  <a:solidFill>
                    <a:schemeClr val="bg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1" i="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1" i="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1" i="0" kern="1200">
                  <a:solidFill>
                    <a:schemeClr val="tx1"/>
                  </a:solidFill>
                  <a:latin typeface="Lato" panose="020F0502020204030203" pitchFamily="34" charset="0"/>
                  <a:ea typeface="+mn-ea"/>
                  <a:cs typeface="Lato" panose="020F050202020403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Die nächsten Schritte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37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C4082C-C674-4D27-993A-0F1DA4D1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4827-A785-A84A-A0BE-BE5B3C5184E0}" type="datetime1">
              <a:rPr lang="de-DE" smtClean="0"/>
              <a:t>28.03.2024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DBEFF7-7707-470F-A27F-0564F819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F7BE-D89C-6B49-BAC7-BAB901C4C797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DDACB5C4-3B06-4615-A30E-4BF5E2248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F68746D3-CFFC-4DBF-9BA4-D9D597155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838200" y="1746151"/>
            <a:ext cx="10183553" cy="3423055"/>
            <a:chOff x="838200" y="2387810"/>
            <a:chExt cx="10183553" cy="3423055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56A8554C-A9BC-4AA1-848D-CF2876F3AD3E}"/>
                </a:ext>
              </a:extLst>
            </p:cNvPr>
            <p:cNvGrpSpPr/>
            <p:nvPr/>
          </p:nvGrpSpPr>
          <p:grpSpPr>
            <a:xfrm>
              <a:off x="838200" y="2390985"/>
              <a:ext cx="3326476" cy="3411506"/>
              <a:chOff x="838200" y="2748102"/>
              <a:chExt cx="3326476" cy="3411506"/>
            </a:xfrm>
          </p:grpSpPr>
          <p:sp>
            <p:nvSpPr>
              <p:cNvPr id="11" name="Textfeld 41">
                <a:extLst>
                  <a:ext uri="{FF2B5EF4-FFF2-40B4-BE49-F238E27FC236}">
                    <a16:creationId xmlns:a16="http://schemas.microsoft.com/office/drawing/2014/main" id="{38D9F97C-7E29-4FBB-B1CD-1AAEBD1FBA39}"/>
                  </a:ext>
                </a:extLst>
              </p:cNvPr>
              <p:cNvSpPr txBox="1"/>
              <p:nvPr/>
            </p:nvSpPr>
            <p:spPr>
              <a:xfrm>
                <a:off x="838200" y="2748102"/>
                <a:ext cx="3326476" cy="421123"/>
              </a:xfrm>
              <a:prstGeom prst="rect">
                <a:avLst/>
              </a:prstGeom>
              <a:solidFill>
                <a:srgbClr val="0070C0"/>
              </a:solidFill>
              <a:ln w="6350">
                <a:solidFill>
                  <a:schemeClr val="accent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b="1" dirty="0" err="1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Confirmation</a:t>
                </a:r>
                <a:r>
                  <a:rPr lang="de-DE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of </a:t>
                </a:r>
                <a:r>
                  <a:rPr lang="de-DE" b="1" dirty="0" err="1" smtClean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Stay</a:t>
                </a:r>
                <a:r>
                  <a:rPr lang="de-DE" b="1" dirty="0" smtClean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(Start)</a:t>
                </a:r>
                <a:endParaRPr lang="de-DE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feld 42">
                <a:extLst>
                  <a:ext uri="{FF2B5EF4-FFF2-40B4-BE49-F238E27FC236}">
                    <a16:creationId xmlns:a16="http://schemas.microsoft.com/office/drawing/2014/main" id="{B6F397B8-C26B-489C-B1FA-C20C202DD702}"/>
                  </a:ext>
                </a:extLst>
              </p:cNvPr>
              <p:cNvSpPr txBox="1"/>
              <p:nvPr/>
            </p:nvSpPr>
            <p:spPr>
              <a:xfrm>
                <a:off x="838200" y="3160851"/>
                <a:ext cx="3326476" cy="299875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Lassen Sie sich </a:t>
                </a:r>
                <a:r>
                  <a:rPr lang="de-DE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das Startdatum Ihrer Mobilität von </a:t>
                </a:r>
                <a:r>
                  <a:rPr lang="de-DE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der </a:t>
                </a:r>
                <a:r>
                  <a:rPr lang="de-DE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Gasthochschule über </a:t>
                </a:r>
                <a:r>
                  <a:rPr lang="de-DE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die </a:t>
                </a:r>
                <a:r>
                  <a:rPr lang="de-DE" i="1" dirty="0" err="1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Confirmation</a:t>
                </a:r>
                <a:r>
                  <a:rPr lang="de-DE" i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of </a:t>
                </a:r>
                <a:r>
                  <a:rPr lang="de-DE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Stay</a:t>
                </a:r>
                <a:r>
                  <a:rPr lang="de-DE" i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DE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bestätigen</a:t>
                </a:r>
                <a:endParaRPr lang="de-DE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D316CE63-72D7-413C-B19C-84150011C557}"/>
                </a:ext>
              </a:extLst>
            </p:cNvPr>
            <p:cNvGrpSpPr/>
            <p:nvPr/>
          </p:nvGrpSpPr>
          <p:grpSpPr>
            <a:xfrm>
              <a:off x="4266776" y="2387810"/>
              <a:ext cx="3326400" cy="3417856"/>
              <a:chOff x="4298950" y="2748102"/>
              <a:chExt cx="3326400" cy="3417856"/>
            </a:xfrm>
          </p:grpSpPr>
          <p:sp>
            <p:nvSpPr>
              <p:cNvPr id="14" name="Textfeld 38">
                <a:extLst>
                  <a:ext uri="{FF2B5EF4-FFF2-40B4-BE49-F238E27FC236}">
                    <a16:creationId xmlns:a16="http://schemas.microsoft.com/office/drawing/2014/main" id="{04E90929-1804-4643-8BF5-FE63FBA584EA}"/>
                  </a:ext>
                </a:extLst>
              </p:cNvPr>
              <p:cNvSpPr txBox="1"/>
              <p:nvPr/>
            </p:nvSpPr>
            <p:spPr>
              <a:xfrm>
                <a:off x="4298950" y="2748102"/>
                <a:ext cx="3326400" cy="421174"/>
              </a:xfrm>
              <a:prstGeom prst="rect">
                <a:avLst/>
              </a:prstGeom>
              <a:solidFill>
                <a:srgbClr val="0070C0"/>
              </a:solidFill>
              <a:ln w="6350">
                <a:solidFill>
                  <a:schemeClr val="accent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b="1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</a:t>
                </a:r>
                <a:r>
                  <a:rPr lang="de-DE" b="1" dirty="0" err="1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During</a:t>
                </a:r>
                <a:r>
                  <a:rPr lang="de-DE" b="1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DE" b="1" dirty="0" err="1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de-DE" b="1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DE" b="1" dirty="0" err="1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mobility</a:t>
                </a:r>
                <a:endParaRPr lang="de-DE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feld 39">
                <a:extLst>
                  <a:ext uri="{FF2B5EF4-FFF2-40B4-BE49-F238E27FC236}">
                    <a16:creationId xmlns:a16="http://schemas.microsoft.com/office/drawing/2014/main" id="{0345F467-C4ED-4148-A2B7-E670B809C56C}"/>
                  </a:ext>
                </a:extLst>
              </p:cNvPr>
              <p:cNvSpPr txBox="1"/>
              <p:nvPr/>
            </p:nvSpPr>
            <p:spPr>
              <a:xfrm>
                <a:off x="4298950" y="3167201"/>
                <a:ext cx="3326400" cy="299875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Kursänderungen sind </a:t>
                </a:r>
                <a:r>
                  <a:rPr lang="de-DE" b="1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innerhalb von fünf Wochen nach </a:t>
                </a:r>
                <a:r>
                  <a:rPr lang="de-DE" b="1" dirty="0" smtClean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Mobilitätsbeginn </a:t>
                </a:r>
                <a:r>
                  <a:rPr lang="de-D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möglich, bedürfen aber einer Genehmigung durch die Heimat- und Gasthochschule</a:t>
                </a:r>
                <a:r>
                  <a:rPr lang="de-DE" sz="9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de-DE" sz="9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de-DE" sz="9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de-DE" sz="9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Konsultieren Sie vor der Erstellung den OLA Guide!</a:t>
                </a:r>
              </a:p>
            </p:txBody>
          </p:sp>
        </p:grpSp>
        <p:sp>
          <p:nvSpPr>
            <p:cNvPr id="17" name="Textfeld 35">
              <a:extLst>
                <a:ext uri="{FF2B5EF4-FFF2-40B4-BE49-F238E27FC236}">
                  <a16:creationId xmlns:a16="http://schemas.microsoft.com/office/drawing/2014/main" id="{0BB69B3B-DEAD-454B-BBB4-9E5245B9AA18}"/>
                </a:ext>
              </a:extLst>
            </p:cNvPr>
            <p:cNvSpPr txBox="1"/>
            <p:nvPr/>
          </p:nvSpPr>
          <p:spPr>
            <a:xfrm>
              <a:off x="7695277" y="2390985"/>
              <a:ext cx="3326400" cy="421075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chemeClr val="accent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tabLst>
                  <a:tab pos="2865755" algn="ctr"/>
                  <a:tab pos="5731510" algn="r"/>
                </a:tabLst>
              </a:pPr>
              <a:r>
                <a:rPr lang="de-DE" b="1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Confirmation</a:t>
              </a:r>
              <a:r>
                <a:rPr lang="de-DE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of </a:t>
              </a:r>
              <a:r>
                <a:rPr lang="de-DE" b="1" dirty="0" err="1" smtClean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Stay</a:t>
              </a:r>
              <a:r>
                <a:rPr lang="de-DE" b="1" dirty="0" smtClean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(Ende)</a:t>
              </a:r>
              <a:endParaRPr lang="de-D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feld 42">
              <a:extLst>
                <a:ext uri="{FF2B5EF4-FFF2-40B4-BE49-F238E27FC236}">
                  <a16:creationId xmlns:a16="http://schemas.microsoft.com/office/drawing/2014/main" id="{4A3106AF-84F6-45E9-A3A5-E587F8B3E529}"/>
                </a:ext>
              </a:extLst>
            </p:cNvPr>
            <p:cNvSpPr txBox="1"/>
            <p:nvPr/>
          </p:nvSpPr>
          <p:spPr>
            <a:xfrm>
              <a:off x="7695277" y="2812108"/>
              <a:ext cx="3326476" cy="299875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Lassen Sie sich das </a:t>
              </a:r>
              <a:r>
                <a:rPr lang="de-DE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Enddatum </a:t>
              </a:r>
              <a:r>
                <a:rPr lang="de-DE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Ihrer Mobilität von der </a:t>
              </a:r>
              <a:r>
                <a:rPr lang="de-DE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Gasthochschule über </a:t>
              </a:r>
              <a:r>
                <a:rPr lang="de-DE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die </a:t>
              </a:r>
              <a:r>
                <a:rPr lang="de-DE" i="1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Confirmation</a:t>
              </a:r>
              <a:r>
                <a:rPr lang="de-DE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 of </a:t>
              </a:r>
              <a:r>
                <a:rPr lang="de-DE" i="1" dirty="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Stay</a:t>
              </a:r>
              <a:r>
                <a:rPr lang="de-DE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bestätigen</a:t>
              </a:r>
              <a:endPara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itel 3">
            <a:extLst>
              <a:ext uri="{FF2B5EF4-FFF2-40B4-BE49-F238E27FC236}">
                <a16:creationId xmlns:a16="http://schemas.microsoft.com/office/drawing/2014/main" id="{A74A80F7-4763-C44D-A048-DE8E2C70EB8F}"/>
              </a:ext>
            </a:extLst>
          </p:cNvPr>
          <p:cNvSpPr txBox="1">
            <a:spLocks/>
          </p:cNvSpPr>
          <p:nvPr/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4F9F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de-DE" dirty="0"/>
              <a:t>Während der Mobilität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87E7E66D-D44C-4870-8149-DF959DCDAB00}"/>
              </a:ext>
            </a:extLst>
          </p:cNvPr>
          <p:cNvSpPr txBox="1">
            <a:spLocks/>
          </p:cNvSpPr>
          <p:nvPr/>
        </p:nvSpPr>
        <p:spPr>
          <a:xfrm>
            <a:off x="838200" y="1016527"/>
            <a:ext cx="9368123" cy="35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LA </a:t>
            </a:r>
            <a:r>
              <a:rPr lang="de-DE" b="1" dirty="0" err="1"/>
              <a:t>During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mobility</a:t>
            </a:r>
            <a:r>
              <a:rPr lang="de-DE" b="1" dirty="0"/>
              <a:t>, </a:t>
            </a:r>
            <a:r>
              <a:rPr lang="de-DE" b="1" dirty="0" err="1"/>
              <a:t>Confirmation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Stay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4010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531E53-8B72-B44B-B3A8-60D4081E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F7BE-D89C-6B49-BAC7-BAB901C4C797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A74A80F7-4763-C44D-A048-DE8E2C70EB8F}"/>
              </a:ext>
            </a:extLst>
          </p:cNvPr>
          <p:cNvSpPr txBox="1">
            <a:spLocks/>
          </p:cNvSpPr>
          <p:nvPr/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4F9F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de-DE" dirty="0"/>
              <a:t>Während der Mobilität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87E7E66D-D44C-4870-8149-DF959DCDAB00}"/>
              </a:ext>
            </a:extLst>
          </p:cNvPr>
          <p:cNvSpPr txBox="1">
            <a:spLocks/>
          </p:cNvSpPr>
          <p:nvPr/>
        </p:nvSpPr>
        <p:spPr>
          <a:xfrm>
            <a:off x="838200" y="1016527"/>
            <a:ext cx="9368123" cy="35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(psychologische) Unterstützung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358ABCA-191E-41DF-A005-7AD763F8B429}"/>
              </a:ext>
            </a:extLst>
          </p:cNvPr>
          <p:cNvSpPr txBox="1"/>
          <p:nvPr/>
        </p:nvSpPr>
        <p:spPr>
          <a:xfrm>
            <a:off x="838200" y="189713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de-DE" dirty="0" smtClean="0"/>
              <a:t>Bei Problemen oder Sorgen können Sie sich jederzeit an uns, an das International Office der Gasthochschule oder an die </a:t>
            </a:r>
            <a:r>
              <a:rPr lang="de-DE" dirty="0" smtClean="0">
                <a:hlinkClick r:id="rId3"/>
              </a:rPr>
              <a:t>Psychologische Studierendenberatung der UW/H </a:t>
            </a:r>
            <a:r>
              <a:rPr lang="de-DE" dirty="0" smtClean="0"/>
              <a:t>wenden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94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083D993-A687-48E9-B382-003E4107403D}"/>
              </a:ext>
            </a:extLst>
          </p:cNvPr>
          <p:cNvSpPr txBox="1">
            <a:spLocks/>
          </p:cNvSpPr>
          <p:nvPr/>
        </p:nvSpPr>
        <p:spPr>
          <a:xfrm>
            <a:off x="838198" y="2532461"/>
            <a:ext cx="10657115" cy="9774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rgbClr val="F0F0F0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de-DE" dirty="0"/>
              <a:t>Nach </a:t>
            </a:r>
            <a:r>
              <a:rPr lang="de-DE" dirty="0" smtClean="0"/>
              <a:t>der </a:t>
            </a:r>
            <a:r>
              <a:rPr lang="de-DE" dirty="0"/>
              <a:t>Mobilität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80BC68B3-B1EE-4C67-897E-06CDFB42E6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8" y="3858689"/>
            <a:ext cx="10657115" cy="1540513"/>
          </a:xfrm>
        </p:spPr>
        <p:txBody>
          <a:bodyPr/>
          <a:lstStyle/>
          <a:p>
            <a:r>
              <a:rPr lang="de-DE" dirty="0" err="1" smtClean="0"/>
              <a:t>Transcript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Records,  </a:t>
            </a:r>
            <a:r>
              <a:rPr lang="de-DE" dirty="0"/>
              <a:t>Anrechnung von </a:t>
            </a:r>
            <a:r>
              <a:rPr lang="de-DE" dirty="0" smtClean="0"/>
              <a:t>Auslandsleistungen, Erfahrungsbericht &amp; Reiseverhalten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84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C4082C-C674-4D27-993A-0F1DA4D1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4827-A785-A84A-A0BE-BE5B3C5184E0}" type="datetime1">
              <a:rPr lang="de-DE" smtClean="0"/>
              <a:t>28.03.2024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DBEFF7-7707-470F-A27F-0564F819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F7BE-D89C-6B49-BAC7-BAB901C4C797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1" name="Textfeld 41">
            <a:extLst>
              <a:ext uri="{FF2B5EF4-FFF2-40B4-BE49-F238E27FC236}">
                <a16:creationId xmlns:a16="http://schemas.microsoft.com/office/drawing/2014/main" id="{38D9F97C-7E29-4FBB-B1CD-1AAEBD1FBA39}"/>
              </a:ext>
            </a:extLst>
          </p:cNvPr>
          <p:cNvSpPr txBox="1"/>
          <p:nvPr/>
        </p:nvSpPr>
        <p:spPr>
          <a:xfrm>
            <a:off x="838200" y="1751815"/>
            <a:ext cx="3326476" cy="587850"/>
          </a:xfrm>
          <a:prstGeom prst="rect">
            <a:avLst/>
          </a:prstGeom>
          <a:solidFill>
            <a:srgbClr val="0070C0"/>
          </a:solidFill>
          <a:ln w="6350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b="1" dirty="0" err="1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Transcript</a:t>
            </a:r>
            <a:r>
              <a:rPr lang="de-DE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Records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42">
            <a:extLst>
              <a:ext uri="{FF2B5EF4-FFF2-40B4-BE49-F238E27FC236}">
                <a16:creationId xmlns:a16="http://schemas.microsoft.com/office/drawing/2014/main" id="{B6F397B8-C26B-489C-B1FA-C20C202DD702}"/>
              </a:ext>
            </a:extLst>
          </p:cNvPr>
          <p:cNvSpPr txBox="1"/>
          <p:nvPr/>
        </p:nvSpPr>
        <p:spPr>
          <a:xfrm>
            <a:off x="838200" y="2339598"/>
            <a:ext cx="3326476" cy="269127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Das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Transcript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of Records erhalten Sie von der Gasthochschule</a:t>
            </a:r>
            <a:endParaRPr lang="de-DE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feld 38">
            <a:extLst>
              <a:ext uri="{FF2B5EF4-FFF2-40B4-BE49-F238E27FC236}">
                <a16:creationId xmlns:a16="http://schemas.microsoft.com/office/drawing/2014/main" id="{04E90929-1804-4643-8BF5-FE63FBA584EA}"/>
              </a:ext>
            </a:extLst>
          </p:cNvPr>
          <p:cNvSpPr txBox="1"/>
          <p:nvPr/>
        </p:nvSpPr>
        <p:spPr>
          <a:xfrm>
            <a:off x="4266776" y="1748639"/>
            <a:ext cx="3326400" cy="587921"/>
          </a:xfrm>
          <a:prstGeom prst="rect">
            <a:avLst/>
          </a:prstGeom>
          <a:solidFill>
            <a:srgbClr val="0070C0"/>
          </a:solidFill>
          <a:ln w="6350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Erfahrungsbericht</a:t>
            </a:r>
            <a:endParaRPr lang="de-DE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39">
            <a:extLst>
              <a:ext uri="{FF2B5EF4-FFF2-40B4-BE49-F238E27FC236}">
                <a16:creationId xmlns:a16="http://schemas.microsoft.com/office/drawing/2014/main" id="{0345F467-C4ED-4148-A2B7-E670B809C56C}"/>
              </a:ext>
            </a:extLst>
          </p:cNvPr>
          <p:cNvSpPr txBox="1"/>
          <p:nvPr/>
        </p:nvSpPr>
        <p:spPr>
          <a:xfrm>
            <a:off x="4266776" y="2342773"/>
            <a:ext cx="3326400" cy="269127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Sie müssen einen Erfahrungsbericht anfertigen, der für zukünftige Outgoing-Generationen ins Intranet eingestellt wird.</a:t>
            </a:r>
          </a:p>
          <a:p>
            <a:pPr algn="ctr"/>
            <a:endParaRPr lang="de-DE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Natürlich kann der Erfahrungsbericht anonymisiert werden.</a:t>
            </a: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DDACB5C4-3B06-4615-A30E-4BF5E2248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F68746D3-CFFC-4DBF-9BA4-D9D597155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7" name="Textfeld 35">
            <a:extLst>
              <a:ext uri="{FF2B5EF4-FFF2-40B4-BE49-F238E27FC236}">
                <a16:creationId xmlns:a16="http://schemas.microsoft.com/office/drawing/2014/main" id="{0BB69B3B-DEAD-454B-BBB4-9E5245B9AA18}"/>
              </a:ext>
            </a:extLst>
          </p:cNvPr>
          <p:cNvSpPr txBox="1"/>
          <p:nvPr/>
        </p:nvSpPr>
        <p:spPr>
          <a:xfrm>
            <a:off x="7695277" y="1751815"/>
            <a:ext cx="3326400" cy="587783"/>
          </a:xfrm>
          <a:prstGeom prst="rect">
            <a:avLst/>
          </a:prstGeom>
          <a:solidFill>
            <a:srgbClr val="0070C0"/>
          </a:solidFill>
          <a:ln w="6350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865755" algn="ctr"/>
                <a:tab pos="5731510" algn="r"/>
              </a:tabLst>
            </a:pPr>
            <a:r>
              <a:rPr lang="de-DE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Reiseverhalten</a:t>
            </a:r>
            <a:endParaRPr lang="de-DE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feld 42">
            <a:extLst>
              <a:ext uri="{FF2B5EF4-FFF2-40B4-BE49-F238E27FC236}">
                <a16:creationId xmlns:a16="http://schemas.microsoft.com/office/drawing/2014/main" id="{4A3106AF-84F6-45E9-A3A5-E587F8B3E529}"/>
              </a:ext>
            </a:extLst>
          </p:cNvPr>
          <p:cNvSpPr txBox="1"/>
          <p:nvPr/>
        </p:nvSpPr>
        <p:spPr>
          <a:xfrm>
            <a:off x="7695277" y="2347972"/>
            <a:ext cx="3326476" cy="269127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Für die Vernetzungsstelle Nachhaltigkeit der UW/H müssen Sie Auskunft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über die zur An- und Abreise genutzten Verkehrsmittel zu geben.</a:t>
            </a:r>
          </a:p>
        </p:txBody>
      </p:sp>
      <p:sp>
        <p:nvSpPr>
          <p:cNvPr id="19" name="Titel 3">
            <a:extLst>
              <a:ext uri="{FF2B5EF4-FFF2-40B4-BE49-F238E27FC236}">
                <a16:creationId xmlns:a16="http://schemas.microsoft.com/office/drawing/2014/main" id="{A74A80F7-4763-C44D-A048-DE8E2C70EB8F}"/>
              </a:ext>
            </a:extLst>
          </p:cNvPr>
          <p:cNvSpPr txBox="1">
            <a:spLocks/>
          </p:cNvSpPr>
          <p:nvPr/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4F9F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de-DE" dirty="0" smtClean="0"/>
              <a:t>Nach </a:t>
            </a:r>
            <a:r>
              <a:rPr lang="de-DE" dirty="0"/>
              <a:t>der Mobilität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87E7E66D-D44C-4870-8149-DF959DCDAB00}"/>
              </a:ext>
            </a:extLst>
          </p:cNvPr>
          <p:cNvSpPr txBox="1">
            <a:spLocks/>
          </p:cNvSpPr>
          <p:nvPr/>
        </p:nvSpPr>
        <p:spPr>
          <a:xfrm>
            <a:off x="838200" y="1016527"/>
            <a:ext cx="9368123" cy="35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 smtClean="0"/>
              <a:t>Transcript</a:t>
            </a:r>
            <a:r>
              <a:rPr lang="de-DE" b="1" dirty="0" smtClean="0"/>
              <a:t> </a:t>
            </a:r>
            <a:r>
              <a:rPr lang="de-DE" b="1" dirty="0"/>
              <a:t>of Records</a:t>
            </a:r>
            <a:r>
              <a:rPr lang="de-DE" b="1" dirty="0" smtClean="0"/>
              <a:t>, Erfahrungsbericht &amp; Angaben zum Reiseverhalten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951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C4082C-C674-4D27-993A-0F1DA4D1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4827-A785-A84A-A0BE-BE5B3C5184E0}" type="datetime1">
              <a:rPr lang="de-DE" smtClean="0"/>
              <a:t>28.03.2024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DBEFF7-7707-470F-A27F-0564F819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F7BE-D89C-6B49-BAC7-BAB901C4C797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DDACB5C4-3B06-4615-A30E-4BF5E2248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F68746D3-CFFC-4DBF-9BA4-D9D597155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9" name="Titel 3">
            <a:extLst>
              <a:ext uri="{FF2B5EF4-FFF2-40B4-BE49-F238E27FC236}">
                <a16:creationId xmlns:a16="http://schemas.microsoft.com/office/drawing/2014/main" id="{A74A80F7-4763-C44D-A048-DE8E2C70EB8F}"/>
              </a:ext>
            </a:extLst>
          </p:cNvPr>
          <p:cNvSpPr txBox="1">
            <a:spLocks/>
          </p:cNvSpPr>
          <p:nvPr/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4F9F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de-DE" dirty="0" smtClean="0"/>
              <a:t>Nach </a:t>
            </a:r>
            <a:r>
              <a:rPr lang="de-DE" dirty="0"/>
              <a:t>der Mobilität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87E7E66D-D44C-4870-8149-DF959DCDAB00}"/>
              </a:ext>
            </a:extLst>
          </p:cNvPr>
          <p:cNvSpPr txBox="1">
            <a:spLocks/>
          </p:cNvSpPr>
          <p:nvPr/>
        </p:nvSpPr>
        <p:spPr>
          <a:xfrm>
            <a:off x="838200" y="1016527"/>
            <a:ext cx="9368123" cy="35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Anrechnung</a:t>
            </a:r>
            <a:endParaRPr lang="de-DE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358ABCA-191E-41DF-A005-7AD763F8B429}"/>
              </a:ext>
            </a:extLst>
          </p:cNvPr>
          <p:cNvSpPr txBox="1"/>
          <p:nvPr/>
        </p:nvSpPr>
        <p:spPr>
          <a:xfrm>
            <a:off x="838200" y="1897136"/>
            <a:ext cx="10515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Senden Sie Ihre genehmigten LAs und das </a:t>
            </a:r>
            <a:r>
              <a:rPr lang="de-DE" dirty="0" err="1"/>
              <a:t>Transcript</a:t>
            </a:r>
            <a:r>
              <a:rPr lang="de-DE" dirty="0"/>
              <a:t> of Records der Gasthochschule an Ihre Fakultät/Ihr Department, um sich Ihre im Ausland erbrachten Leistungen anrechnen zu </a:t>
            </a:r>
            <a:r>
              <a:rPr lang="de-DE" dirty="0" smtClean="0"/>
              <a:t>lassen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/>
              <a:t>Es können nur Leistungen angerechnet werden, </a:t>
            </a:r>
            <a:r>
              <a:rPr lang="de-DE" b="1" dirty="0"/>
              <a:t>die zuvor über das </a:t>
            </a:r>
            <a:r>
              <a:rPr lang="de-DE" b="1" dirty="0" smtClean="0"/>
              <a:t>LA</a:t>
            </a:r>
            <a:r>
              <a:rPr lang="de-DE" i="1" dirty="0" smtClean="0"/>
              <a:t> </a:t>
            </a:r>
            <a:r>
              <a:rPr lang="de-DE" b="1" dirty="0" smtClean="0"/>
              <a:t>genehmigt wurden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Studierende der Fakultät für Wirtschaft und Gesellschaft</a:t>
            </a:r>
            <a:r>
              <a:rPr lang="de-DE" dirty="0"/>
              <a:t> füllen bitte zusätzlich das Anrechnungsformular aus, welches auf der Intranet-Seite des IO hinterlegt ist, und senden dieses zusammen mit den LAs und dem </a:t>
            </a:r>
            <a:r>
              <a:rPr lang="de-DE" dirty="0" err="1"/>
              <a:t>ToR</a:t>
            </a:r>
            <a:r>
              <a:rPr lang="de-DE" dirty="0"/>
              <a:t> an das Prüfungssekretariat. Bitte beachten Sie, dass </a:t>
            </a:r>
            <a:r>
              <a:rPr lang="de-DE" dirty="0" err="1"/>
              <a:t>unbenotete</a:t>
            </a:r>
            <a:r>
              <a:rPr lang="de-DE" dirty="0"/>
              <a:t> Leistungen nicht angerechnet werden </a:t>
            </a:r>
            <a:r>
              <a:rPr lang="de-DE" dirty="0" smtClean="0"/>
              <a:t>können</a:t>
            </a:r>
          </a:p>
          <a:p>
            <a:endParaRPr lang="de-DE" dirty="0"/>
          </a:p>
          <a:p>
            <a:r>
              <a:rPr lang="de-DE" b="1" dirty="0" smtClean="0"/>
              <a:t>Studierende der Zahnmedizin </a:t>
            </a:r>
            <a:r>
              <a:rPr lang="de-DE" dirty="0" smtClean="0"/>
              <a:t>müssen sich von der Gasthochschule bestätigen lassen, welche praktischen Leistungen Sie absolviert haben, damit diese an der UW/H für den integrierten Kurs angerechnet werden können</a:t>
            </a:r>
          </a:p>
          <a:p>
            <a:endParaRPr lang="de-DE" dirty="0"/>
          </a:p>
          <a:p>
            <a:r>
              <a:rPr lang="de-DE" dirty="0" smtClean="0"/>
              <a:t>Auf </a:t>
            </a:r>
            <a:r>
              <a:rPr lang="de-DE" dirty="0"/>
              <a:t>der Intranet-Seite des </a:t>
            </a:r>
            <a:r>
              <a:rPr lang="de-DE" dirty="0" smtClean="0"/>
              <a:t>IO ist eine </a:t>
            </a:r>
            <a:r>
              <a:rPr lang="de-DE" b="1" dirty="0" smtClean="0"/>
              <a:t>Notenumrechnungstabelle</a:t>
            </a:r>
            <a:r>
              <a:rPr lang="de-DE" dirty="0" smtClean="0"/>
              <a:t> hinterlegt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29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083D993-A687-48E9-B382-003E4107403D}"/>
              </a:ext>
            </a:extLst>
          </p:cNvPr>
          <p:cNvSpPr txBox="1">
            <a:spLocks/>
          </p:cNvSpPr>
          <p:nvPr/>
        </p:nvSpPr>
        <p:spPr>
          <a:xfrm>
            <a:off x="838198" y="2532461"/>
            <a:ext cx="10965875" cy="9774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rgbClr val="F0F0F0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de-DE" dirty="0"/>
              <a:t>Weiterführende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11868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E0A88-AC96-4F33-ACDD-DC8FA6BF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Weiterführende Informationen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AA15B2-1104-4EAC-A91A-C5E53F5AF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071"/>
            <a:ext cx="10515600" cy="1763149"/>
          </a:xfrm>
        </p:spPr>
        <p:txBody>
          <a:bodyPr/>
          <a:lstStyle/>
          <a:p>
            <a:r>
              <a:rPr lang="de-DE" sz="20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Der gesamte Mobilitätsprozess wird erstmalig über Mobility Online abgewickelt</a:t>
            </a:r>
            <a:endParaRPr lang="de-DE" sz="20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Sie werden in den kommenden Tagen in den jeweiligen Mobilitätsprozess verschoben (Erasmus, Global oder SEMP)</a:t>
            </a:r>
            <a:r>
              <a:rPr lang="de-DE" sz="20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In Ihrem Account</a:t>
            </a:r>
            <a:r>
              <a:rPr lang="de-DE" sz="20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den Sie bereits für Ihre Bewerbung erstellt haben, wird Ihnen dann der jeweilige Workflow angezeigt </a:t>
            </a:r>
          </a:p>
          <a:p>
            <a:r>
              <a:rPr lang="de-DE" sz="20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Bitte beachten Sie die gelben Hilfetexte, die bei einigen Schritten eingefügt wurden</a:t>
            </a:r>
            <a:endParaRPr lang="de-DE" sz="20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F4A0A5-317C-46A5-BA8F-AD5718F9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B15-71B3-2640-88D4-EAE915F51ABA}" type="datetime1">
              <a:rPr lang="de-DE" smtClean="0"/>
              <a:t>28.03.2024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4A99B7-BEDC-434A-AE55-F27FD7002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6F6F6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028BB8-F286-454B-9BC8-FF569049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F7BE-D89C-6B49-BAC7-BAB901C4C797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79EB2F-EC04-4204-81EF-F7C8CA1B8E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39751"/>
            <a:ext cx="9368123" cy="358320"/>
          </a:xfrm>
        </p:spPr>
        <p:txBody>
          <a:bodyPr/>
          <a:lstStyle/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Mobility Online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6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E0A88-AC96-4F33-ACDD-DC8FA6BF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Weiterführende Informationen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AA15B2-1104-4EAC-A91A-C5E53F5AF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071"/>
            <a:ext cx="10515600" cy="1763149"/>
          </a:xfrm>
        </p:spPr>
        <p:txBody>
          <a:bodyPr/>
          <a:lstStyle/>
          <a:p>
            <a:pPr marL="0" indent="0">
              <a:buNone/>
            </a:pPr>
            <a:r>
              <a:rPr lang="de-DE" sz="20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Auf der Intranet-Seite des IO finden </a:t>
            </a:r>
            <a:r>
              <a:rPr lang="de-DE" sz="20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Sie u.a.:</a:t>
            </a:r>
            <a:endParaRPr lang="de-DE" sz="20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unseren Outgoing Guide mit allen wichtigen Informationen zu Ihrem Auslandsaufenthalt</a:t>
            </a:r>
          </a:p>
          <a:p>
            <a:r>
              <a:rPr lang="de-DE" sz="2000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unseren Flow Chart, der Sie Schritt für Schritt durch den Mobilitätsprozess </a:t>
            </a:r>
            <a:r>
              <a:rPr lang="de-DE" sz="20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führt</a:t>
            </a:r>
          </a:p>
          <a:p>
            <a:r>
              <a:rPr lang="de-DE" sz="20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eine Notenumrechnungstabelle</a:t>
            </a:r>
          </a:p>
          <a:p>
            <a:r>
              <a:rPr lang="de-DE" sz="20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OLA Guide</a:t>
            </a:r>
            <a:endParaRPr lang="de-DE" sz="20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F4A0A5-317C-46A5-BA8F-AD5718F9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B15-71B3-2640-88D4-EAE915F51ABA}" type="datetime1">
              <a:rPr lang="de-DE" smtClean="0"/>
              <a:t>28.03.2024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4A99B7-BEDC-434A-AE55-F27FD7002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6F6F6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028BB8-F286-454B-9BC8-FF569049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F7BE-D89C-6B49-BAC7-BAB901C4C797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79EB2F-EC04-4204-81EF-F7C8CA1B8E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39751"/>
            <a:ext cx="9368123" cy="358320"/>
          </a:xfrm>
        </p:spPr>
        <p:txBody>
          <a:bodyPr/>
          <a:lstStyle/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Intranet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FAA15B2-1104-4EAC-A91A-C5E53F5AF5A3}"/>
              </a:ext>
            </a:extLst>
          </p:cNvPr>
          <p:cNvSpPr txBox="1">
            <a:spLocks/>
          </p:cNvSpPr>
          <p:nvPr/>
        </p:nvSpPr>
        <p:spPr>
          <a:xfrm>
            <a:off x="838200" y="4356363"/>
            <a:ext cx="10515600" cy="17631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6F6F6E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F6F6E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F6F6E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F6F6E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F6F6E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Studierende berichten von Ihrem Auslandsaufenthalt. Beiträge werden auf dem IO und UW/H Instagram Account geteilt – Rundmail folgt</a:t>
            </a:r>
            <a:endParaRPr lang="de-DE" sz="20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3A79EB2F-EC04-4204-81EF-F7C8CA1B8EE3}"/>
              </a:ext>
            </a:extLst>
          </p:cNvPr>
          <p:cNvSpPr txBox="1">
            <a:spLocks/>
          </p:cNvSpPr>
          <p:nvPr/>
        </p:nvSpPr>
        <p:spPr>
          <a:xfrm>
            <a:off x="838200" y="3998043"/>
            <a:ext cx="9368123" cy="35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Instagram 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Kampagne „Post aus…“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4CCFF-DE7C-4BB5-823A-623198968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043727"/>
            <a:ext cx="10657115" cy="977467"/>
          </a:xfrm>
        </p:spPr>
        <p:txBody>
          <a:bodyPr/>
          <a:lstStyle/>
          <a:p>
            <a:r>
              <a:rPr lang="de-DE" dirty="0"/>
              <a:t>Wir danken für Ihre Aufmerksamkeit und wünschen Ihnen ein unvergessliches Auslandserlebnis</a:t>
            </a:r>
          </a:p>
        </p:txBody>
      </p:sp>
    </p:spTree>
    <p:extLst>
      <p:ext uri="{BB962C8B-B14F-4D97-AF65-F5344CB8AC3E}">
        <p14:creationId xmlns:p14="http://schemas.microsoft.com/office/powerpoint/2010/main" val="30019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083D993-A687-48E9-B382-003E4107403D}"/>
              </a:ext>
            </a:extLst>
          </p:cNvPr>
          <p:cNvSpPr txBox="1">
            <a:spLocks/>
          </p:cNvSpPr>
          <p:nvPr/>
        </p:nvSpPr>
        <p:spPr>
          <a:xfrm>
            <a:off x="838198" y="2532461"/>
            <a:ext cx="10657115" cy="9774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rgbClr val="F0F0F0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de-DE" dirty="0"/>
              <a:t>Vor </a:t>
            </a:r>
            <a:r>
              <a:rPr lang="de-DE" dirty="0" smtClean="0"/>
              <a:t>Mobilitätsantritt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04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74A80F7-4763-C44D-A048-DE8E2C70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 Mobilitätsantritt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531E53-8B72-B44B-B3A8-60D4081E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F7BE-D89C-6B49-BAC7-BAB901C4C797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F99A2EAF-6AAC-4ED9-94CC-780B44331198}"/>
              </a:ext>
            </a:extLst>
          </p:cNvPr>
          <p:cNvGrpSpPr/>
          <p:nvPr/>
        </p:nvGrpSpPr>
        <p:grpSpPr>
          <a:xfrm>
            <a:off x="838200" y="1825625"/>
            <a:ext cx="10515600" cy="1603375"/>
            <a:chOff x="838200" y="1825625"/>
            <a:chExt cx="10515600" cy="1603375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89A01D79-6676-4989-BCAD-836A350F4FB3}"/>
                </a:ext>
              </a:extLst>
            </p:cNvPr>
            <p:cNvSpPr/>
            <p:nvPr/>
          </p:nvSpPr>
          <p:spPr>
            <a:xfrm>
              <a:off x="838200" y="1825625"/>
              <a:ext cx="10515600" cy="5767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Schritt 1: Nominierung</a:t>
              </a:r>
            </a:p>
          </p:txBody>
        </p:sp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FD10C983-75CE-44A5-8809-B411948239BD}"/>
                </a:ext>
              </a:extLst>
            </p:cNvPr>
            <p:cNvSpPr/>
            <p:nvPr/>
          </p:nvSpPr>
          <p:spPr>
            <a:xfrm>
              <a:off x="838200" y="2402377"/>
              <a:ext cx="10515600" cy="102662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>
                  <a:solidFill>
                    <a:schemeClr val="accent1">
                      <a:lumMod val="75000"/>
                    </a:schemeClr>
                  </a:solidFill>
                </a:rPr>
                <a:t>Das International Office nominiert Sie an der </a:t>
              </a:r>
              <a:r>
                <a:rPr lang="de-DE" dirty="0" smtClean="0">
                  <a:solidFill>
                    <a:schemeClr val="accent1">
                      <a:lumMod val="75000"/>
                    </a:schemeClr>
                  </a:solidFill>
                </a:rPr>
                <a:t>Gasthochschule</a:t>
              </a:r>
              <a:endParaRPr lang="de-DE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80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Erst die positive Bestätigung durch die </a:t>
              </a:r>
              <a:r>
                <a:rPr lang="de-DE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Gast</a:t>
              </a:r>
              <a:r>
                <a:rPr lang="de-DE" sz="1800" dirty="0" smtClean="0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hochschule </a:t>
              </a:r>
              <a:r>
                <a:rPr lang="de-DE" sz="1800" dirty="0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ist die offizielle Zusage für den Aufenthalt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Die Nominierungs- und Bewerbungsfristen variieren je nach </a:t>
              </a:r>
              <a:r>
                <a:rPr lang="de-DE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Gasthochschule</a:t>
              </a:r>
              <a:endParaRPr lang="de-DE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1538F55D-57C2-41C7-B3F8-EE5A57AAE7DD}"/>
              </a:ext>
            </a:extLst>
          </p:cNvPr>
          <p:cNvGrpSpPr/>
          <p:nvPr/>
        </p:nvGrpSpPr>
        <p:grpSpPr>
          <a:xfrm>
            <a:off x="838200" y="4014699"/>
            <a:ext cx="10515600" cy="1540527"/>
            <a:chOff x="838200" y="4014699"/>
            <a:chExt cx="10515600" cy="1540527"/>
          </a:xfrm>
        </p:grpSpPr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C1C0B43E-4189-4DB5-98D5-E12E8E6CEEC6}"/>
                </a:ext>
              </a:extLst>
            </p:cNvPr>
            <p:cNvSpPr/>
            <p:nvPr/>
          </p:nvSpPr>
          <p:spPr>
            <a:xfrm>
              <a:off x="838200" y="4014699"/>
              <a:ext cx="10515600" cy="5767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Schritt 2: Kontaktaufnahme durch </a:t>
              </a:r>
              <a:r>
                <a:rPr lang="de-DE" b="1" dirty="0" smtClean="0"/>
                <a:t>Gasthochschule</a:t>
              </a:r>
              <a:endParaRPr lang="de-DE" b="1" dirty="0"/>
            </a:p>
          </p:txBody>
        </p:sp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0BFDCF4B-14B0-4810-A2E0-93F54808EB6D}"/>
                </a:ext>
              </a:extLst>
            </p:cNvPr>
            <p:cNvSpPr/>
            <p:nvPr/>
          </p:nvSpPr>
          <p:spPr>
            <a:xfrm>
              <a:off x="838200" y="4581745"/>
              <a:ext cx="10515600" cy="97348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>
                  <a:solidFill>
                    <a:schemeClr val="accent1">
                      <a:lumMod val="75000"/>
                    </a:schemeClr>
                  </a:solidFill>
                </a:rPr>
                <a:t>Die </a:t>
              </a:r>
              <a:r>
                <a:rPr lang="de-DE" dirty="0" smtClean="0">
                  <a:solidFill>
                    <a:schemeClr val="accent1">
                      <a:lumMod val="75000"/>
                    </a:schemeClr>
                  </a:solidFill>
                </a:rPr>
                <a:t>Gasthochschule </a:t>
              </a:r>
              <a:r>
                <a:rPr lang="de-DE" dirty="0">
                  <a:solidFill>
                    <a:schemeClr val="accent1">
                      <a:lumMod val="75000"/>
                    </a:schemeClr>
                  </a:solidFill>
                </a:rPr>
                <a:t>kontaktiert Sie und teilt Ihnen mit, welche Unterlagen Sie bis zu welchem Datum einreichen </a:t>
              </a:r>
              <a:r>
                <a:rPr lang="de-DE" dirty="0" smtClean="0">
                  <a:solidFill>
                    <a:schemeClr val="accent1">
                      <a:lumMod val="75000"/>
                    </a:schemeClr>
                  </a:solidFill>
                </a:rPr>
                <a:t>müssen </a:t>
              </a:r>
              <a:r>
                <a:rPr lang="de-DE" dirty="0" smtClean="0">
                  <a:solidFill>
                    <a:schemeClr val="accent1">
                      <a:lumMod val="75000"/>
                    </a:schemeClr>
                  </a:solidFill>
                  <a:sym typeface="Wingdings" panose="05000000000000000000" pitchFamily="2" charset="2"/>
                </a:rPr>
                <a:t> </a:t>
              </a:r>
              <a:r>
                <a:rPr lang="de-DE" b="1" dirty="0" smtClean="0">
                  <a:solidFill>
                    <a:schemeClr val="accent1">
                      <a:lumMod val="75000"/>
                    </a:schemeClr>
                  </a:solidFill>
                </a:rPr>
                <a:t>Eine </a:t>
              </a:r>
              <a:r>
                <a:rPr lang="de-DE" b="1" dirty="0">
                  <a:solidFill>
                    <a:schemeClr val="accent1">
                      <a:lumMod val="75000"/>
                    </a:schemeClr>
                  </a:solidFill>
                </a:rPr>
                <a:t>Nichteinhaltung der Frist kann zu einer Absage </a:t>
              </a:r>
              <a:r>
                <a:rPr lang="de-DE" b="1" dirty="0" smtClean="0">
                  <a:solidFill>
                    <a:schemeClr val="accent1">
                      <a:lumMod val="75000"/>
                    </a:schemeClr>
                  </a:solidFill>
                </a:rPr>
                <a:t>führen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 smtClean="0">
                  <a:solidFill>
                    <a:schemeClr val="accent1">
                      <a:lumMod val="75000"/>
                    </a:schemeClr>
                  </a:solidFill>
                </a:rPr>
                <a:t>Die Gasthochschule informiert </a:t>
              </a:r>
              <a:r>
                <a:rPr lang="de-DE" dirty="0">
                  <a:solidFill>
                    <a:schemeClr val="accent1">
                      <a:lumMod val="75000"/>
                    </a:schemeClr>
                  </a:solidFill>
                </a:rPr>
                <a:t>Sie über das </a:t>
              </a:r>
              <a:r>
                <a:rPr lang="de-DE" dirty="0" smtClean="0">
                  <a:solidFill>
                    <a:schemeClr val="accent1">
                      <a:lumMod val="75000"/>
                    </a:schemeClr>
                  </a:solidFill>
                </a:rPr>
                <a:t>Kursangebot</a:t>
              </a:r>
              <a:endParaRPr lang="de-DE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9" name="Pfeil: nach unten 28">
            <a:extLst>
              <a:ext uri="{FF2B5EF4-FFF2-40B4-BE49-F238E27FC236}">
                <a16:creationId xmlns:a16="http://schemas.microsoft.com/office/drawing/2014/main" id="{552137FB-E9CA-4C1B-8457-AF19E18531ED}"/>
              </a:ext>
            </a:extLst>
          </p:cNvPr>
          <p:cNvSpPr/>
          <p:nvPr/>
        </p:nvSpPr>
        <p:spPr>
          <a:xfrm>
            <a:off x="5985415" y="3498594"/>
            <a:ext cx="221169" cy="446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87E7E66D-D44C-4870-8149-DF959DCDAB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16527"/>
            <a:ext cx="9368123" cy="358320"/>
          </a:xfrm>
        </p:spPr>
        <p:txBody>
          <a:bodyPr/>
          <a:lstStyle/>
          <a:p>
            <a:r>
              <a:rPr lang="de-DE" b="1" dirty="0"/>
              <a:t>Nominierung und Bewerbung an der </a:t>
            </a:r>
            <a:r>
              <a:rPr lang="de-DE" b="1" dirty="0" smtClean="0"/>
              <a:t>Gasthochschule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1973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531E53-8B72-B44B-B3A8-60D4081E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F7BE-D89C-6B49-BAC7-BAB901C4C79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A358ABCA-191E-41DF-A005-7AD763F8B429}"/>
              </a:ext>
            </a:extLst>
          </p:cNvPr>
          <p:cNvSpPr txBox="1"/>
          <p:nvPr/>
        </p:nvSpPr>
        <p:spPr>
          <a:xfrm>
            <a:off x="838200" y="1834996"/>
            <a:ext cx="1051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Bereiche</a:t>
            </a:r>
            <a:b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 err="1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de-DE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mobility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ist vor Mobilitätsantritt auszufüllen und von Studierenden, Heimat- und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Gasthochschule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zu unterschreiben</a:t>
            </a:r>
            <a:b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 err="1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de-DE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mobility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Änderungen sind bis zu 5 Wochen nach Beginn der Mobilität möglich und müssen erneut genehmigt werden</a:t>
            </a:r>
            <a:b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After </a:t>
            </a:r>
            <a:r>
              <a:rPr lang="de-DE" dirty="0" err="1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mobility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wird i.d.R. durch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Transcript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Records ersetzt</a:t>
            </a:r>
            <a:endParaRPr lang="de-DE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A74A80F7-4763-C44D-A048-DE8E2C70EB8F}"/>
              </a:ext>
            </a:extLst>
          </p:cNvPr>
          <p:cNvSpPr txBox="1">
            <a:spLocks/>
          </p:cNvSpPr>
          <p:nvPr/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4F9F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de-DE" dirty="0" smtClean="0"/>
              <a:t>Vor Mobilitätsantritt</a:t>
            </a:r>
            <a:endParaRPr lang="de-DE" dirty="0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7E7E66D-D44C-4870-8149-DF959DCDAB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16527"/>
            <a:ext cx="9368123" cy="358320"/>
          </a:xfrm>
        </p:spPr>
        <p:txBody>
          <a:bodyPr/>
          <a:lstStyle/>
          <a:p>
            <a:r>
              <a:rPr lang="de-DE" b="1" dirty="0" smtClean="0"/>
              <a:t>Online Learning Agreement </a:t>
            </a:r>
            <a:r>
              <a:rPr lang="de-DE" b="1" dirty="0" err="1" smtClean="0"/>
              <a:t>Before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Mobility</a:t>
            </a:r>
            <a:endParaRPr lang="de-DE" b="1" dirty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4F83CAD-AD60-7C47-84E7-DF66D36D214C}"/>
              </a:ext>
            </a:extLst>
          </p:cNvPr>
          <p:cNvSpPr txBox="1">
            <a:spLocks/>
          </p:cNvSpPr>
          <p:nvPr/>
        </p:nvSpPr>
        <p:spPr>
          <a:xfrm>
            <a:off x="838200" y="1476676"/>
            <a:ext cx="9368123" cy="35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Aufbau</a:t>
            </a:r>
          </a:p>
          <a:p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A4F83CAD-AD60-7C47-84E7-DF66D36D214C}"/>
              </a:ext>
            </a:extLst>
          </p:cNvPr>
          <p:cNvSpPr txBox="1">
            <a:spLocks/>
          </p:cNvSpPr>
          <p:nvPr/>
        </p:nvSpPr>
        <p:spPr>
          <a:xfrm>
            <a:off x="838200" y="3691151"/>
            <a:ext cx="9368123" cy="35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Erstellung</a:t>
            </a:r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358ABCA-191E-41DF-A005-7AD763F8B429}"/>
              </a:ext>
            </a:extLst>
          </p:cNvPr>
          <p:cNvSpPr txBox="1"/>
          <p:nvPr/>
        </p:nvSpPr>
        <p:spPr>
          <a:xfrm>
            <a:off x="838200" y="4049471"/>
            <a:ext cx="1051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Erstellung in Mobility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Im Intranet unter „Auslandsstudium – Downloadbereich Erasmus+“ ist ein OLA Guide hinterlegt, der Sie bei der Erstellung unterstützt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Wichtig: Erfragen Sie im Zweifelsfall vorab bei Ihrem Department, ob für die UW/H Anrechnung eine 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benotete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Leistung nötig ist (im Gegensatz zu einem „Pass“)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 der 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Fakultät für Wirtschaft und Gesellschaft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können 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keine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unbenoteten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Leistungen angerechnet werden (Ausnahme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StuFu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Studierende der Fakultät für Wirtschaft und Gesellschaft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nutzen für die OLA Erstellung bitte zusätzlich das Dokument „Guidelines OLA Erstellung –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WiGe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28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531E53-8B72-B44B-B3A8-60D4081E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F7BE-D89C-6B49-BAC7-BAB901C4C797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4F83CAD-AD60-7C47-84E7-DF66D36D21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132428"/>
            <a:ext cx="9368123" cy="358320"/>
          </a:xfrm>
        </p:spPr>
        <p:txBody>
          <a:bodyPr/>
          <a:lstStyle/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Sprachkurse in der Landes- oder Regionalsprache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A358ABCA-191E-41DF-A005-7AD763F8B429}"/>
              </a:ext>
            </a:extLst>
          </p:cNvPr>
          <p:cNvSpPr txBox="1"/>
          <p:nvPr/>
        </p:nvSpPr>
        <p:spPr>
          <a:xfrm>
            <a:off x="838200" y="3490748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de-DE" dirty="0" smtClean="0"/>
              <a:t>Anrechnung </a:t>
            </a:r>
            <a:r>
              <a:rPr lang="de-DE" dirty="0"/>
              <a:t>für </a:t>
            </a:r>
            <a:r>
              <a:rPr lang="de-DE" dirty="0" smtClean="0"/>
              <a:t>den kommunikativen Bereich von </a:t>
            </a:r>
            <a:r>
              <a:rPr lang="de-DE" dirty="0" err="1" smtClean="0"/>
              <a:t>StuFu</a:t>
            </a:r>
            <a:r>
              <a:rPr lang="de-DE" dirty="0" smtClean="0"/>
              <a:t> möglich (mit max. 4 ECTS)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>
                <a:sym typeface="Wingdings" panose="05000000000000000000" pitchFamily="2" charset="2"/>
                <a:hlinkClick r:id="rId3"/>
              </a:rPr>
              <a:t>vgl</a:t>
            </a:r>
            <a:r>
              <a:rPr lang="de-DE" dirty="0">
                <a:sym typeface="Wingdings" panose="05000000000000000000" pitchFamily="2" charset="2"/>
                <a:hlinkClick r:id="rId3"/>
              </a:rPr>
              <a:t>. </a:t>
            </a:r>
            <a:r>
              <a:rPr lang="de-DE" dirty="0" smtClean="0">
                <a:sym typeface="Wingdings" panose="05000000000000000000" pitchFamily="2" charset="2"/>
                <a:hlinkClick r:id="rId3"/>
              </a:rPr>
              <a:t>Outgoing Guide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/>
              <a:t>Sie müssen zusätzlichen einen Aufsatz verfassen; Ihr Themenvorschlag muss zuvor von Herrn Prof. Volkenandt über das OLA genehmigt werden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358ABCA-191E-41DF-A005-7AD763F8B429}"/>
              </a:ext>
            </a:extLst>
          </p:cNvPr>
          <p:cNvSpPr txBox="1"/>
          <p:nvPr/>
        </p:nvSpPr>
        <p:spPr>
          <a:xfrm>
            <a:off x="838200" y="1832633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de-DE" dirty="0" smtClean="0"/>
              <a:t>Sie müssen mindestens 15 ECTS im Ausland erbringen (bzw. mindestens 3 Kurse belegen, falls kein ECTS System verwendet wird) – Planen Sie einen Puffer ein!</a:t>
            </a:r>
          </a:p>
          <a:p>
            <a:r>
              <a:rPr lang="de-DE" dirty="0" smtClean="0"/>
              <a:t>Ggf. hat Ihre Gasthochschule eigene Vorgaben bzgl. der Mindestanzahl an ECTS</a:t>
            </a:r>
          </a:p>
          <a:p>
            <a:r>
              <a:rPr lang="de-DE" dirty="0" smtClean="0"/>
              <a:t>Keine Vorgabe bzgl. der anzurechnenden ECTS Anzahl </a:t>
            </a:r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A74A80F7-4763-C44D-A048-DE8E2C70EB8F}"/>
              </a:ext>
            </a:extLst>
          </p:cNvPr>
          <p:cNvSpPr txBox="1">
            <a:spLocks/>
          </p:cNvSpPr>
          <p:nvPr/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4F9F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de-DE" dirty="0" smtClean="0"/>
              <a:t>Vor Mobilitätsantritt</a:t>
            </a:r>
            <a:endParaRPr lang="de-DE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87E7E66D-D44C-4870-8149-DF959DCDAB00}"/>
              </a:ext>
            </a:extLst>
          </p:cNvPr>
          <p:cNvSpPr txBox="1">
            <a:spLocks/>
          </p:cNvSpPr>
          <p:nvPr/>
        </p:nvSpPr>
        <p:spPr>
          <a:xfrm>
            <a:off x="838200" y="1016527"/>
            <a:ext cx="9368123" cy="35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Erstellung des Learning Agreements</a:t>
            </a:r>
            <a:endParaRPr lang="de-DE" b="1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A4F83CAD-AD60-7C47-84E7-DF66D36D214C}"/>
              </a:ext>
            </a:extLst>
          </p:cNvPr>
          <p:cNvSpPr txBox="1">
            <a:spLocks/>
          </p:cNvSpPr>
          <p:nvPr/>
        </p:nvSpPr>
        <p:spPr>
          <a:xfrm>
            <a:off x="838200" y="1476676"/>
            <a:ext cx="9368123" cy="35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Mindestanzahl ECTS</a:t>
            </a:r>
          </a:p>
          <a:p>
            <a:endParaRPr lang="de-DE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8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531E53-8B72-B44B-B3A8-60D4081E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F7BE-D89C-6B49-BAC7-BAB901C4C79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A358ABCA-191E-41DF-A005-7AD763F8B429}"/>
              </a:ext>
            </a:extLst>
          </p:cNvPr>
          <p:cNvSpPr txBox="1"/>
          <p:nvPr/>
        </p:nvSpPr>
        <p:spPr>
          <a:xfrm>
            <a:off x="838200" y="1897136"/>
            <a:ext cx="1051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Auslandskrankenversicherung </a:t>
            </a:r>
            <a:r>
              <a:rPr lang="de-DE" dirty="0" smtClean="0"/>
              <a:t>obligatorisch</a:t>
            </a:r>
            <a:br>
              <a:rPr lang="de-DE" dirty="0" smtClean="0"/>
            </a:br>
            <a:r>
              <a:rPr lang="de-DE" dirty="0" smtClean="0"/>
              <a:t>EU/EWR/Schweiz: Basisversicherungsschutz über die </a:t>
            </a:r>
            <a:r>
              <a:rPr lang="de-DE" b="1" dirty="0" smtClean="0"/>
              <a:t>Europäische Krankenkassenkarte</a:t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</a:t>
            </a:r>
            <a:r>
              <a:rPr lang="de-DE" dirty="0"/>
              <a:t>Europäische Krankenversicherungskarte </a:t>
            </a:r>
            <a:r>
              <a:rPr lang="de-DE" dirty="0" smtClean="0"/>
              <a:t>...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- ist</a:t>
            </a:r>
            <a:r>
              <a:rPr lang="de-DE" dirty="0"/>
              <a:t> </a:t>
            </a:r>
            <a:r>
              <a:rPr lang="de-DE" b="1" dirty="0"/>
              <a:t>kein Ersatz für eine Reiseversicherung</a:t>
            </a:r>
            <a:r>
              <a:rPr lang="de-DE" dirty="0"/>
              <a:t>. Inbegriffen sind weder Leistungen der privaten Gesundheitsversorgung noch andere Kosten, die Ihnen entstehen könnten (z. B. Rückflug in Ihr </a:t>
            </a:r>
            <a:r>
              <a:rPr lang="de-DE" dirty="0" smtClean="0"/>
              <a:t>Heimatland)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b="1" dirty="0" smtClean="0"/>
              <a:t>garantiert </a:t>
            </a:r>
            <a:r>
              <a:rPr lang="de-DE" b="1" dirty="0"/>
              <a:t>keine kostenlose Behandlung</a:t>
            </a:r>
            <a:r>
              <a:rPr lang="de-DE" dirty="0"/>
              <a:t>. Die Gesundheitssysteme der einzelnen Länder sind </a:t>
            </a:r>
            <a:r>
              <a:rPr lang="de-DE" dirty="0" smtClean="0"/>
              <a:t>unterschiedlich. Es ist möglich</a:t>
            </a:r>
            <a:r>
              <a:rPr lang="de-DE" dirty="0"/>
              <a:t>, dass Leistungen, für die Sie im Inland nichts bezahlen müssen, in anderen Ländern kostenpflichtig sind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/>
              <a:t>zusätzliche private Auslandskrankenversicherung </a:t>
            </a:r>
            <a:r>
              <a:rPr lang="de-DE" dirty="0" smtClean="0"/>
              <a:t>sinnvoll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Unfall- und Haftpflichtversicherungsschutz wird </a:t>
            </a:r>
            <a:r>
              <a:rPr lang="de-DE" dirty="0" smtClean="0"/>
              <a:t>empfohlen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DAAD </a:t>
            </a:r>
            <a:r>
              <a:rPr lang="de-DE" dirty="0"/>
              <a:t>bietet Gruppenversicherung an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A74A80F7-4763-C44D-A048-DE8E2C70EB8F}"/>
              </a:ext>
            </a:extLst>
          </p:cNvPr>
          <p:cNvSpPr txBox="1">
            <a:spLocks/>
          </p:cNvSpPr>
          <p:nvPr/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4F9F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de-DE" dirty="0" smtClean="0"/>
              <a:t>Vor Mobilitätsantritt</a:t>
            </a:r>
            <a:endParaRPr lang="de-DE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87E7E66D-D44C-4870-8149-DF959DCDAB00}"/>
              </a:ext>
            </a:extLst>
          </p:cNvPr>
          <p:cNvSpPr txBox="1">
            <a:spLocks/>
          </p:cNvSpPr>
          <p:nvPr/>
        </p:nvSpPr>
        <p:spPr>
          <a:xfrm>
            <a:off x="838200" y="1016527"/>
            <a:ext cx="9368123" cy="35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Versicherungsschutz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887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531E53-8B72-B44B-B3A8-60D4081E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F7BE-D89C-6B49-BAC7-BAB901C4C79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A74A80F7-4763-C44D-A048-DE8E2C70EB8F}"/>
              </a:ext>
            </a:extLst>
          </p:cNvPr>
          <p:cNvSpPr txBox="1">
            <a:spLocks/>
          </p:cNvSpPr>
          <p:nvPr/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4F9F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de-DE" dirty="0" smtClean="0"/>
              <a:t>Vor Mobilitätsantritt</a:t>
            </a:r>
            <a:endParaRPr lang="de-DE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87E7E66D-D44C-4870-8149-DF959DCDAB00}"/>
              </a:ext>
            </a:extLst>
          </p:cNvPr>
          <p:cNvSpPr txBox="1">
            <a:spLocks/>
          </p:cNvSpPr>
          <p:nvPr/>
        </p:nvSpPr>
        <p:spPr>
          <a:xfrm>
            <a:off x="838200" y="1016527"/>
            <a:ext cx="9368123" cy="35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Sicherheitsvorkehrungen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358ABCA-191E-41DF-A005-7AD763F8B429}"/>
              </a:ext>
            </a:extLst>
          </p:cNvPr>
          <p:cNvSpPr txBox="1"/>
          <p:nvPr/>
        </p:nvSpPr>
        <p:spPr>
          <a:xfrm>
            <a:off x="838200" y="1897136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Informieren Sie sich über Reise- und Sicherheitshinweise für Ihr Zielland auf der Website des Auswärtigen Amts</a:t>
            </a:r>
          </a:p>
          <a:p>
            <a:r>
              <a:rPr lang="de-DE" dirty="0"/>
              <a:t>Tragen Sie sich in die Krisenvorsorgeliste </a:t>
            </a:r>
            <a:r>
              <a:rPr lang="de-DE" dirty="0">
                <a:hlinkClick r:id="rId3"/>
              </a:rPr>
              <a:t>ELEFAND</a:t>
            </a:r>
            <a:r>
              <a:rPr lang="de-DE" dirty="0"/>
              <a:t> ein</a:t>
            </a:r>
          </a:p>
        </p:txBody>
      </p:sp>
    </p:spTree>
    <p:extLst>
      <p:ext uri="{BB962C8B-B14F-4D97-AF65-F5344CB8AC3E}">
        <p14:creationId xmlns:p14="http://schemas.microsoft.com/office/powerpoint/2010/main" val="991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531E53-8B72-B44B-B3A8-60D4081E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F7BE-D89C-6B49-BAC7-BAB901C4C797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A74A80F7-4763-C44D-A048-DE8E2C70EB8F}"/>
              </a:ext>
            </a:extLst>
          </p:cNvPr>
          <p:cNvSpPr txBox="1">
            <a:spLocks/>
          </p:cNvSpPr>
          <p:nvPr/>
        </p:nvSpPr>
        <p:spPr>
          <a:xfrm>
            <a:off x="359453" y="218566"/>
            <a:ext cx="9846870" cy="700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4F9F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de-DE" dirty="0" smtClean="0"/>
              <a:t>Vor Mobilitätsantritt</a:t>
            </a:r>
            <a:endParaRPr lang="de-DE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87E7E66D-D44C-4870-8149-DF959DCDAB00}"/>
              </a:ext>
            </a:extLst>
          </p:cNvPr>
          <p:cNvSpPr txBox="1">
            <a:spLocks/>
          </p:cNvSpPr>
          <p:nvPr/>
        </p:nvSpPr>
        <p:spPr>
          <a:xfrm>
            <a:off x="838200" y="1016527"/>
            <a:ext cx="9368123" cy="358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4F9F"/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Semesterticketbefreiung (optional)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358ABCA-191E-41DF-A005-7AD763F8B429}"/>
              </a:ext>
            </a:extLst>
          </p:cNvPr>
          <p:cNvSpPr txBox="1"/>
          <p:nvPr/>
        </p:nvSpPr>
        <p:spPr>
          <a:xfrm>
            <a:off x="838200" y="1897136"/>
            <a:ext cx="1051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>
              <a:buNone/>
            </a:pPr>
            <a:r>
              <a:rPr lang="de-DE" dirty="0" smtClean="0"/>
              <a:t>Den </a:t>
            </a:r>
            <a:r>
              <a:rPr lang="de-DE" dirty="0"/>
              <a:t>Antrag auf Semesterticketbefreiung finden Sie auf der </a:t>
            </a:r>
            <a:r>
              <a:rPr lang="de-DE" dirty="0">
                <a:hlinkClick r:id="rId3"/>
              </a:rPr>
              <a:t>Intranetseite des HSW</a:t>
            </a:r>
            <a:r>
              <a:rPr lang="de-DE" dirty="0"/>
              <a:t>.​ Der Antrag muss vom IO genehmigt werden.​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Eine </a:t>
            </a:r>
            <a:r>
              <a:rPr lang="de-DE" dirty="0"/>
              <a:t>Befreiung aufgrund eines Auslandsaufenthaltes kann nur erfolgen,​ </a:t>
            </a:r>
            <a:r>
              <a:rPr lang="de-DE" dirty="0" smtClean="0"/>
              <a:t>wenn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der Aufenthalt länger als 3 Monate </a:t>
            </a:r>
            <a:r>
              <a:rPr lang="de-DE" dirty="0" smtClean="0"/>
              <a:t>dauert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/>
              <a:t>die Befreiung für ganze Monate beantragt wird (d.​ h.​ Monatserster bis Monatsletzter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der beantragte Befreiungszeitraum noch nicht begonnen hat (eine Befreiung für bereits laufende Monate ist nicht möglich)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der Befreiungsantrag bis spätestens 4 Wochen nach UW/H Semesterbeginn eingereicht </a:t>
            </a:r>
            <a:r>
              <a:rPr lang="de-DE" dirty="0" smtClean="0"/>
              <a:t>wird</a:t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b="1" dirty="0" smtClean="0">
                <a:sym typeface="Wingdings" panose="05000000000000000000" pitchFamily="2" charset="2"/>
              </a:rPr>
              <a:t>Wichtig: Sie müssen den Antrag i. d. R. spätestens im April (für Aufenthalte im WS) bzw. im Oktober (für Aufenthalt im SS) stellen, da die Semester im Ausland meist früher beginnen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840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083D993-A687-48E9-B382-003E4107403D}"/>
              </a:ext>
            </a:extLst>
          </p:cNvPr>
          <p:cNvSpPr txBox="1">
            <a:spLocks/>
          </p:cNvSpPr>
          <p:nvPr/>
        </p:nvSpPr>
        <p:spPr>
          <a:xfrm>
            <a:off x="838198" y="2532461"/>
            <a:ext cx="10657115" cy="9774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rgbClr val="F0F0F0"/>
                </a:solidFill>
                <a:latin typeface="Lato" panose="020F0502020204030203" pitchFamily="34" charset="0"/>
                <a:ea typeface="+mj-ea"/>
                <a:cs typeface="Lato" panose="020F0502020204030203" pitchFamily="34" charset="0"/>
              </a:defRPr>
            </a:lvl1pPr>
          </a:lstStyle>
          <a:p>
            <a:r>
              <a:rPr lang="de-DE" dirty="0"/>
              <a:t>Während der Mobilität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80BC68B3-B1EE-4C67-897E-06CDFB42E6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8" y="3858689"/>
            <a:ext cx="10657115" cy="1540513"/>
          </a:xfrm>
        </p:spPr>
        <p:txBody>
          <a:bodyPr/>
          <a:lstStyle/>
          <a:p>
            <a:r>
              <a:rPr lang="de-DE" dirty="0" smtClean="0"/>
              <a:t>LA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mobility</a:t>
            </a:r>
            <a:r>
              <a:rPr lang="de-DE" dirty="0" smtClean="0"/>
              <a:t> &amp; </a:t>
            </a:r>
            <a:r>
              <a:rPr lang="de-DE" dirty="0" err="1" smtClean="0"/>
              <a:t>Confirmation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9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1153</Words>
  <Application>Microsoft Office PowerPoint</Application>
  <PresentationFormat>Breitbild</PresentationFormat>
  <Paragraphs>131</Paragraphs>
  <Slides>18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Lato</vt:lpstr>
      <vt:lpstr>Wingdings</vt:lpstr>
      <vt:lpstr>Times New Roman</vt:lpstr>
      <vt:lpstr>Office</vt:lpstr>
      <vt:lpstr>PowerPoint-Präsentation</vt:lpstr>
      <vt:lpstr>PowerPoint-Präsentation</vt:lpstr>
      <vt:lpstr>Vor Mobilitätsantritt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Weiterführende Informationen </vt:lpstr>
      <vt:lpstr>Weiterführende Informationen </vt:lpstr>
      <vt:lpstr>Wir danken für Ihre Aufmerksamkeit und wünschen Ihnen ein unvergessliches Auslandserlebnis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Hilgers</dc:creator>
  <cp:lastModifiedBy>Tauch, Eike</cp:lastModifiedBy>
  <cp:revision>76</cp:revision>
  <dcterms:created xsi:type="dcterms:W3CDTF">2020-11-02T13:54:24Z</dcterms:created>
  <dcterms:modified xsi:type="dcterms:W3CDTF">2024-03-28T16:59:18Z</dcterms:modified>
</cp:coreProperties>
</file>