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1C_B8CD7B09.xml" ContentType="application/vnd.ms-powerpoint.comments+xml"/>
  <Override PartName="/ppt/comments/modernComment_11B_CFF411E8.xml" ContentType="application/vnd.ms-powerpoint.comments+xml"/>
  <Override PartName="/ppt/comments/modernComment_122_6FF13264.xml" ContentType="application/vnd.ms-powerpoint.comments+xml"/>
  <Override PartName="/ppt/comments/modernComment_115_D09125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9"/>
  </p:notesMasterIdLst>
  <p:sldIdLst>
    <p:sldId id="259" r:id="rId2"/>
    <p:sldId id="284" r:id="rId3"/>
    <p:sldId id="258" r:id="rId4"/>
    <p:sldId id="264" r:id="rId5"/>
    <p:sldId id="280" r:id="rId6"/>
    <p:sldId id="283" r:id="rId7"/>
    <p:sldId id="291" r:id="rId8"/>
    <p:sldId id="295" r:id="rId9"/>
    <p:sldId id="281" r:id="rId10"/>
    <p:sldId id="269" r:id="rId11"/>
    <p:sldId id="290" r:id="rId12"/>
    <p:sldId id="270" r:id="rId13"/>
    <p:sldId id="271" r:id="rId14"/>
    <p:sldId id="292" r:id="rId15"/>
    <p:sldId id="287" r:id="rId16"/>
    <p:sldId id="288" r:id="rId17"/>
    <p:sldId id="274" r:id="rId18"/>
    <p:sldId id="285" r:id="rId19"/>
    <p:sldId id="293" r:id="rId20"/>
    <p:sldId id="272" r:id="rId21"/>
    <p:sldId id="289" r:id="rId22"/>
    <p:sldId id="273" r:id="rId23"/>
    <p:sldId id="276" r:id="rId24"/>
    <p:sldId id="286" r:id="rId25"/>
    <p:sldId id="277" r:id="rId26"/>
    <p:sldId id="294" r:id="rId27"/>
    <p:sldId id="27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3D808D-58EA-7505-6F42-7E2955CDD598}" name="N P" initials="NP" userId="655b7a29cc5e7c4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F9F"/>
    <a:srgbClr val="6F6F6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9" autoAdjust="0"/>
    <p:restoredTop sz="94793" autoAdjust="0"/>
  </p:normalViewPr>
  <p:slideViewPr>
    <p:cSldViewPr snapToGrid="0" snapToObjects="1">
      <p:cViewPr varScale="1">
        <p:scale>
          <a:sx n="65" d="100"/>
          <a:sy n="65" d="100"/>
        </p:scale>
        <p:origin x="924"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omments/modernComment_115_D09125F.xml><?xml version="1.0" encoding="utf-8"?>
<p188:cmLst xmlns:a="http://schemas.openxmlformats.org/drawingml/2006/main" xmlns:r="http://schemas.openxmlformats.org/officeDocument/2006/relationships" xmlns:p188="http://schemas.microsoft.com/office/powerpoint/2018/8/main">
  <p188:cm id="{85D9C9B4-0FEC-48AD-9FCF-951A9305420D}" authorId="{F03D808D-58EA-7505-6F42-7E2955CDD598}" created="2023-04-07T10:34:26.206">
    <ac:txMkLst xmlns:ac="http://schemas.microsoft.com/office/drawing/2013/main/command">
      <pc:docMk xmlns:pc="http://schemas.microsoft.com/office/powerpoint/2013/main/command"/>
      <pc:sldMk xmlns:pc="http://schemas.microsoft.com/office/powerpoint/2013/main/command" cId="218698335" sldId="277"/>
      <ac:spMk id="8" creationId="{EFAA15B2-1104-4EAC-A91A-C5E53F5AF5A3}"/>
      <ac:txMk cp="168" len="14">
        <ac:context len="183" hash="2918548209"/>
      </ac:txMk>
    </ac:txMkLst>
    <p188:pos x="9836020" y="542208"/>
    <p188:txBody>
      <a:bodyPr/>
      <a:lstStyle/>
      <a:p>
        <a:r>
          <a:rPr lang="en-US"/>
          <a:t>How to translate this?</a:t>
        </a:r>
      </a:p>
    </p188:txBody>
  </p188:cm>
</p188:cmLst>
</file>

<file path=ppt/comments/modernComment_11B_CFF411E8.xml><?xml version="1.0" encoding="utf-8"?>
<p188:cmLst xmlns:a="http://schemas.openxmlformats.org/drawingml/2006/main" xmlns:r="http://schemas.openxmlformats.org/officeDocument/2006/relationships" xmlns:p188="http://schemas.microsoft.com/office/powerpoint/2018/8/main">
  <p188:cm id="{8B5EE375-AE7E-440F-9461-B84CDBB785AE}" authorId="{F03D808D-58EA-7505-6F42-7E2955CDD598}" created="2023-03-30T08:51:58.316">
    <ac:txMkLst xmlns:ac="http://schemas.microsoft.com/office/drawing/2013/main/command">
      <pc:docMk xmlns:pc="http://schemas.microsoft.com/office/powerpoint/2013/main/command"/>
      <pc:sldMk xmlns:pc="http://schemas.microsoft.com/office/powerpoint/2013/main/command" cId="3488879080" sldId="283"/>
      <ac:spMk id="11" creationId="{87E7E66D-D44C-4870-8149-DF959DCDAB00}"/>
      <ac:txMk cp="21" len="17">
        <ac:context len="41" hash="2411030633"/>
      </ac:txMk>
    </ac:txMkLst>
    <p188:pos x="4592217" y="258312"/>
    <p188:txBody>
      <a:bodyPr/>
      <a:lstStyle/>
      <a:p>
        <a:r>
          <a:rPr lang="en-US"/>
          <a:t>Richtiger begriff?</a:t>
        </a:r>
      </a:p>
    </p188:txBody>
  </p188:cm>
</p188:cmLst>
</file>

<file path=ppt/comments/modernComment_11C_B8CD7B09.xml><?xml version="1.0" encoding="utf-8"?>
<p188:cmLst xmlns:a="http://schemas.openxmlformats.org/drawingml/2006/main" xmlns:r="http://schemas.openxmlformats.org/officeDocument/2006/relationships" xmlns:p188="http://schemas.microsoft.com/office/powerpoint/2018/8/main">
  <p188:cm id="{FE3D65A0-39D9-49A8-A593-75650003D94D}" authorId="{F03D808D-58EA-7505-6F42-7E2955CDD598}" created="2023-03-30T08:25:56.845">
    <ac:txMkLst xmlns:ac="http://schemas.microsoft.com/office/drawing/2013/main/command">
      <pc:docMk xmlns:pc="http://schemas.microsoft.com/office/powerpoint/2013/main/command"/>
      <pc:sldMk xmlns:pc="http://schemas.microsoft.com/office/powerpoint/2013/main/command" cId="3100474121" sldId="284"/>
      <ac:spMk id="3" creationId="{B083D993-A687-48E9-B382-003E4107403D}"/>
      <ac:txMk cp="20" len="8">
        <ac:context len="29" hash="1710538349"/>
      </ac:txMk>
    </ac:txMkLst>
    <p188:pos x="9648827" y="725089"/>
    <p188:txBody>
      <a:bodyPr/>
      <a:lstStyle/>
      <a:p>
        <a:r>
          <a:rPr lang="en-US"/>
          <a:t>Correct word?</a:t>
        </a:r>
      </a:p>
    </p188:txBody>
  </p188:cm>
</p188:cmLst>
</file>

<file path=ppt/comments/modernComment_122_6FF13264.xml><?xml version="1.0" encoding="utf-8"?>
<p188:cmLst xmlns:a="http://schemas.openxmlformats.org/drawingml/2006/main" xmlns:r="http://schemas.openxmlformats.org/officeDocument/2006/relationships" xmlns:p188="http://schemas.microsoft.com/office/powerpoint/2018/8/main">
  <p188:cm id="{B3989918-D714-4AA7-A638-75C1E60097F2}" authorId="{F03D808D-58EA-7505-6F42-7E2955CDD598}" created="2023-03-30T09:05:40.955">
    <ac:txMkLst xmlns:ac="http://schemas.microsoft.com/office/drawing/2013/main/command">
      <pc:docMk xmlns:pc="http://schemas.microsoft.com/office/powerpoint/2013/main/command"/>
      <pc:sldMk xmlns:pc="http://schemas.microsoft.com/office/powerpoint/2013/main/command" cId="1878078052" sldId="290"/>
      <ac:spMk id="43" creationId="{A358ABCA-191E-41DF-A005-7AD763F8B429}"/>
      <ac:txMk cp="0" len="21">
        <ac:context len="343" hash="3965032200"/>
      </ac:txMk>
    </ac:txMkLst>
    <p188:pos x="2390192" y="258235"/>
    <p188:txBody>
      <a:bodyPr/>
      <a:lstStyle/>
      <a:p>
        <a:r>
          <a:rPr lang="en-US"/>
          <a:t>Correct wording?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1F983-13B8-4B40-B431-2A40CD5006BA}" type="datetimeFigureOut">
              <a:rPr lang="de-DE" smtClean="0"/>
              <a:t>28.03.2024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23034-77AF-8C4A-A533-67E3BD38CA13}" type="slidenum">
              <a:rPr lang="de-DE" smtClean="0"/>
              <a:t>‹Nr.›</a:t>
            </a:fld>
            <a:endParaRPr lang="de-DE"/>
          </a:p>
        </p:txBody>
      </p:sp>
    </p:spTree>
    <p:extLst>
      <p:ext uri="{BB962C8B-B14F-4D97-AF65-F5344CB8AC3E}">
        <p14:creationId xmlns:p14="http://schemas.microsoft.com/office/powerpoint/2010/main" val="345263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4</a:t>
            </a:fld>
            <a:endParaRPr lang="de-DE"/>
          </a:p>
        </p:txBody>
      </p:sp>
    </p:spTree>
    <p:extLst>
      <p:ext uri="{BB962C8B-B14F-4D97-AF65-F5344CB8AC3E}">
        <p14:creationId xmlns:p14="http://schemas.microsoft.com/office/powerpoint/2010/main" val="311235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21</a:t>
            </a:fld>
            <a:endParaRPr lang="de-DE"/>
          </a:p>
        </p:txBody>
      </p:sp>
    </p:spTree>
    <p:extLst>
      <p:ext uri="{BB962C8B-B14F-4D97-AF65-F5344CB8AC3E}">
        <p14:creationId xmlns:p14="http://schemas.microsoft.com/office/powerpoint/2010/main" val="419933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5</a:t>
            </a:fld>
            <a:endParaRPr lang="de-DE"/>
          </a:p>
        </p:txBody>
      </p:sp>
    </p:spTree>
    <p:extLst>
      <p:ext uri="{BB962C8B-B14F-4D97-AF65-F5344CB8AC3E}">
        <p14:creationId xmlns:p14="http://schemas.microsoft.com/office/powerpoint/2010/main" val="341200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6</a:t>
            </a:fld>
            <a:endParaRPr lang="de-DE"/>
          </a:p>
        </p:txBody>
      </p:sp>
    </p:spTree>
    <p:extLst>
      <p:ext uri="{BB962C8B-B14F-4D97-AF65-F5344CB8AC3E}">
        <p14:creationId xmlns:p14="http://schemas.microsoft.com/office/powerpoint/2010/main" val="332066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7</a:t>
            </a:fld>
            <a:endParaRPr lang="de-DE"/>
          </a:p>
        </p:txBody>
      </p:sp>
    </p:spTree>
    <p:extLst>
      <p:ext uri="{BB962C8B-B14F-4D97-AF65-F5344CB8AC3E}">
        <p14:creationId xmlns:p14="http://schemas.microsoft.com/office/powerpoint/2010/main" val="312801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8</a:t>
            </a:fld>
            <a:endParaRPr lang="de-DE"/>
          </a:p>
        </p:txBody>
      </p:sp>
    </p:spTree>
    <p:extLst>
      <p:ext uri="{BB962C8B-B14F-4D97-AF65-F5344CB8AC3E}">
        <p14:creationId xmlns:p14="http://schemas.microsoft.com/office/powerpoint/2010/main" val="414270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11</a:t>
            </a:fld>
            <a:endParaRPr lang="de-DE"/>
          </a:p>
        </p:txBody>
      </p:sp>
    </p:spTree>
    <p:extLst>
      <p:ext uri="{BB962C8B-B14F-4D97-AF65-F5344CB8AC3E}">
        <p14:creationId xmlns:p14="http://schemas.microsoft.com/office/powerpoint/2010/main" val="129908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14</a:t>
            </a:fld>
            <a:endParaRPr lang="de-DE"/>
          </a:p>
        </p:txBody>
      </p:sp>
    </p:spTree>
    <p:extLst>
      <p:ext uri="{BB962C8B-B14F-4D97-AF65-F5344CB8AC3E}">
        <p14:creationId xmlns:p14="http://schemas.microsoft.com/office/powerpoint/2010/main" val="142787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16</a:t>
            </a:fld>
            <a:endParaRPr lang="de-DE"/>
          </a:p>
        </p:txBody>
      </p:sp>
    </p:spTree>
    <p:extLst>
      <p:ext uri="{BB962C8B-B14F-4D97-AF65-F5344CB8AC3E}">
        <p14:creationId xmlns:p14="http://schemas.microsoft.com/office/powerpoint/2010/main" val="158362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19</a:t>
            </a:fld>
            <a:endParaRPr lang="de-DE"/>
          </a:p>
        </p:txBody>
      </p:sp>
    </p:spTree>
    <p:extLst>
      <p:ext uri="{BB962C8B-B14F-4D97-AF65-F5344CB8AC3E}">
        <p14:creationId xmlns:p14="http://schemas.microsoft.com/office/powerpoint/2010/main" val="62410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Graufläch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314EDFD-6EF6-FB45-93A6-6199BFFBC2A8}"/>
              </a:ext>
            </a:extLst>
          </p:cNvPr>
          <p:cNvSpPr/>
          <p:nvPr userDrawn="1"/>
        </p:nvSpPr>
        <p:spPr>
          <a:xfrm>
            <a:off x="859537" y="1201783"/>
            <a:ext cx="11332464" cy="565621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9224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ildhintergrund">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430466EC-6BAC-1740-9AD5-D651F3F5A7A5}"/>
              </a:ext>
            </a:extLst>
          </p:cNvPr>
          <p:cNvSpPr>
            <a:spLocks noGrp="1"/>
          </p:cNvSpPr>
          <p:nvPr>
            <p:ph type="pic" sz="quarter" idx="10"/>
          </p:nvPr>
        </p:nvSpPr>
        <p:spPr>
          <a:xfrm>
            <a:off x="858838" y="1201738"/>
            <a:ext cx="11333162" cy="5656262"/>
          </a:xfrm>
          <a:prstGeom prst="rect">
            <a:avLst/>
          </a:prstGeom>
        </p:spPr>
        <p:txBody>
          <a:bodyPr/>
          <a:lstStyle/>
          <a:p>
            <a:endParaRPr lang="de-DE"/>
          </a:p>
        </p:txBody>
      </p:sp>
    </p:spTree>
    <p:extLst>
      <p:ext uri="{BB962C8B-B14F-4D97-AF65-F5344CB8AC3E}">
        <p14:creationId xmlns:p14="http://schemas.microsoft.com/office/powerpoint/2010/main" val="414189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titel">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FB65EE10-ACFB-E14A-8DBE-0A195B1D855F}"/>
              </a:ext>
            </a:extLst>
          </p:cNvPr>
          <p:cNvSpPr/>
          <p:nvPr userDrawn="1"/>
        </p:nvSpPr>
        <p:spPr>
          <a:xfrm>
            <a:off x="0" y="569659"/>
            <a:ext cx="12192001" cy="6288341"/>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7" name="Rechteck 6">
            <a:extLst>
              <a:ext uri="{FF2B5EF4-FFF2-40B4-BE49-F238E27FC236}">
                <a16:creationId xmlns:a16="http://schemas.microsoft.com/office/drawing/2014/main" id="{6EA1656B-4002-B443-B8D7-1C860700F0F1}"/>
              </a:ext>
            </a:extLst>
          </p:cNvPr>
          <p:cNvSpPr/>
          <p:nvPr userDrawn="1"/>
        </p:nvSpPr>
        <p:spPr>
          <a:xfrm flipV="1">
            <a:off x="0" y="-5"/>
            <a:ext cx="12192001" cy="56966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838198" y="2532461"/>
            <a:ext cx="10657115" cy="977467"/>
          </a:xfrm>
          <a:prstGeom prst="rect">
            <a:avLst/>
          </a:prstGeom>
        </p:spPr>
        <p:txBody>
          <a:bodyPr/>
          <a:lstStyle>
            <a:lvl1pPr algn="ctr">
              <a:defRPr sz="5400" b="1" i="0">
                <a:solidFill>
                  <a:srgbClr val="F0F0F0"/>
                </a:solidFill>
                <a:latin typeface="Lato" panose="020F0502020204030203" pitchFamily="34" charset="0"/>
                <a:cs typeface="Lato" panose="020F0502020204030203" pitchFamily="34" charset="0"/>
              </a:defRPr>
            </a:lvl1pPr>
          </a:lstStyle>
          <a:p>
            <a:r>
              <a:rPr lang="de-DE" dirty="0"/>
              <a:t>Mastertitelformat bearbeiten</a:t>
            </a:r>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7" name="Textplatzhalter 16">
            <a:extLst>
              <a:ext uri="{FF2B5EF4-FFF2-40B4-BE49-F238E27FC236}">
                <a16:creationId xmlns:a16="http://schemas.microsoft.com/office/drawing/2014/main" id="{2CD449F3-7839-2940-93C0-55AE25378A54}"/>
              </a:ext>
            </a:extLst>
          </p:cNvPr>
          <p:cNvSpPr>
            <a:spLocks noGrp="1"/>
          </p:cNvSpPr>
          <p:nvPr>
            <p:ph type="body" sz="quarter" idx="10"/>
          </p:nvPr>
        </p:nvSpPr>
        <p:spPr>
          <a:xfrm>
            <a:off x="838198" y="3858689"/>
            <a:ext cx="10657115" cy="1540513"/>
          </a:xfrm>
          <a:prstGeom prst="rect">
            <a:avLst/>
          </a:prstGeom>
        </p:spPr>
        <p:txBody>
          <a:bodyPr/>
          <a:lstStyle>
            <a:lvl1pPr algn="ctr">
              <a:buNone/>
              <a:defRPr b="0" i="1">
                <a:solidFill>
                  <a:schemeClr val="bg1"/>
                </a:solidFill>
                <a:latin typeface="Lato" panose="020F0502020204030203" pitchFamily="34" charset="0"/>
                <a:cs typeface="Lato" panose="020F0502020204030203" pitchFamily="34" charset="0"/>
              </a:defRPr>
            </a:lvl1pPr>
            <a:lvl2pPr algn="ctr">
              <a:buNone/>
              <a:defRPr b="0" i="1">
                <a:solidFill>
                  <a:schemeClr val="bg1"/>
                </a:solidFill>
                <a:latin typeface="Lato" panose="020F0502020204030203" pitchFamily="34" charset="0"/>
                <a:cs typeface="Lato" panose="020F0502020204030203" pitchFamily="34" charset="0"/>
              </a:defRPr>
            </a:lvl2pPr>
            <a:lvl3pPr algn="ctr">
              <a:buNone/>
              <a:defRPr b="0" i="1">
                <a:solidFill>
                  <a:schemeClr val="bg1"/>
                </a:solidFill>
                <a:latin typeface="Lato" panose="020F0502020204030203" pitchFamily="34" charset="0"/>
                <a:cs typeface="Lato" panose="020F0502020204030203" pitchFamily="34" charset="0"/>
              </a:defRPr>
            </a:lvl3pPr>
            <a:lvl4pPr algn="ctr">
              <a:buNone/>
              <a:defRPr b="0" i="1">
                <a:solidFill>
                  <a:schemeClr val="bg1"/>
                </a:solidFill>
                <a:latin typeface="Lato" panose="020F0502020204030203" pitchFamily="34" charset="0"/>
                <a:cs typeface="Lato" panose="020F0502020204030203" pitchFamily="34" charset="0"/>
              </a:defRPr>
            </a:lvl4pPr>
            <a:lvl5pPr algn="ctr">
              <a:buNone/>
              <a:defRPr b="0" i="1">
                <a:solidFill>
                  <a:schemeClr val="bg1"/>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349377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einfach 1">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838200" y="1825625"/>
            <a:ext cx="105156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A3300B15-71B3-2640-88D4-EAE915F51ABA}"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416286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Bild 1">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6096000" y="1825625"/>
            <a:ext cx="52578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559B4827-A785-A84A-A0BE-BE5B3C5184E0}"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
        <p:nvSpPr>
          <p:cNvPr id="14" name="Bildplatzhalter 13">
            <a:extLst>
              <a:ext uri="{FF2B5EF4-FFF2-40B4-BE49-F238E27FC236}">
                <a16:creationId xmlns:a16="http://schemas.microsoft.com/office/drawing/2014/main" id="{E2F7C0E8-6F45-194C-9101-46DDBD399591}"/>
              </a:ext>
            </a:extLst>
          </p:cNvPr>
          <p:cNvSpPr>
            <a:spLocks noGrp="1"/>
          </p:cNvSpPr>
          <p:nvPr>
            <p:ph type="pic" sz="quarter" idx="14"/>
          </p:nvPr>
        </p:nvSpPr>
        <p:spPr>
          <a:xfrm>
            <a:off x="838200" y="1825372"/>
            <a:ext cx="4957763" cy="4462716"/>
          </a:xfrm>
          <a:prstGeom prst="rect">
            <a:avLst/>
          </a:prstGeom>
        </p:spPr>
        <p:txBody>
          <a:bodyPr/>
          <a:lstStyle/>
          <a:p>
            <a:endParaRPr lang="de-DE"/>
          </a:p>
        </p:txBody>
      </p:sp>
    </p:spTree>
    <p:extLst>
      <p:ext uri="{BB962C8B-B14F-4D97-AF65-F5344CB8AC3E}">
        <p14:creationId xmlns:p14="http://schemas.microsoft.com/office/powerpoint/2010/main" val="75097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Bild 2">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14" name="Bildplatzhalter 13">
            <a:extLst>
              <a:ext uri="{FF2B5EF4-FFF2-40B4-BE49-F238E27FC236}">
                <a16:creationId xmlns:a16="http://schemas.microsoft.com/office/drawing/2014/main" id="{E2F7C0E8-6F45-194C-9101-46DDBD399591}"/>
              </a:ext>
            </a:extLst>
          </p:cNvPr>
          <p:cNvSpPr>
            <a:spLocks noGrp="1"/>
          </p:cNvSpPr>
          <p:nvPr>
            <p:ph type="pic" sz="quarter" idx="14"/>
          </p:nvPr>
        </p:nvSpPr>
        <p:spPr>
          <a:xfrm>
            <a:off x="0" y="569658"/>
            <a:ext cx="5795963" cy="6288342"/>
          </a:xfrm>
          <a:prstGeom prst="rect">
            <a:avLst/>
          </a:prstGeom>
        </p:spPr>
        <p:txBody>
          <a:bodyPr/>
          <a:lstStyle/>
          <a:p>
            <a:endParaRPr lang="de-DE"/>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6096000" y="1825625"/>
            <a:ext cx="52578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DA6F963D-7961-F84A-89CC-9E98B575DC55}"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14536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Diagramm">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6096000" y="1825625"/>
            <a:ext cx="52578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4D5060E9-FE27-CA4B-964B-C88B19DFC48A}"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
        <p:nvSpPr>
          <p:cNvPr id="16" name="Diagrammplatzhalter 15">
            <a:extLst>
              <a:ext uri="{FF2B5EF4-FFF2-40B4-BE49-F238E27FC236}">
                <a16:creationId xmlns:a16="http://schemas.microsoft.com/office/drawing/2014/main" id="{B4BA5CDA-34C7-AA43-9C86-9AD56BC8E529}"/>
              </a:ext>
            </a:extLst>
          </p:cNvPr>
          <p:cNvSpPr>
            <a:spLocks noGrp="1"/>
          </p:cNvSpPr>
          <p:nvPr>
            <p:ph type="chart" sz="quarter" idx="14"/>
          </p:nvPr>
        </p:nvSpPr>
        <p:spPr>
          <a:xfrm>
            <a:off x="838199" y="1825372"/>
            <a:ext cx="4950279" cy="4462716"/>
          </a:xfrm>
          <a:prstGeom prst="rect">
            <a:avLst/>
          </a:prstGeom>
        </p:spPr>
        <p:txBody>
          <a:bodyPr/>
          <a:lstStyle/>
          <a:p>
            <a:endParaRPr lang="de-DE"/>
          </a:p>
        </p:txBody>
      </p:sp>
    </p:spTree>
    <p:extLst>
      <p:ext uri="{BB962C8B-B14F-4D97-AF65-F5344CB8AC3E}">
        <p14:creationId xmlns:p14="http://schemas.microsoft.com/office/powerpoint/2010/main" val="165943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Diagramm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947D71BA-17F3-D049-A660-20ECE25BB8ED}"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507546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
        <p:nvSpPr>
          <p:cNvPr id="16" name="Diagrammplatzhalter 15">
            <a:extLst>
              <a:ext uri="{FF2B5EF4-FFF2-40B4-BE49-F238E27FC236}">
                <a16:creationId xmlns:a16="http://schemas.microsoft.com/office/drawing/2014/main" id="{B4BA5CDA-34C7-AA43-9C86-9AD56BC8E529}"/>
              </a:ext>
            </a:extLst>
          </p:cNvPr>
          <p:cNvSpPr>
            <a:spLocks noGrp="1"/>
          </p:cNvSpPr>
          <p:nvPr>
            <p:ph type="chart" sz="quarter" idx="14"/>
          </p:nvPr>
        </p:nvSpPr>
        <p:spPr>
          <a:xfrm>
            <a:off x="838199" y="1825372"/>
            <a:ext cx="5075464" cy="4462716"/>
          </a:xfrm>
          <a:prstGeom prst="rect">
            <a:avLst/>
          </a:prstGeom>
        </p:spPr>
        <p:txBody>
          <a:bodyPr/>
          <a:lstStyle/>
          <a:p>
            <a:endParaRPr lang="de-DE"/>
          </a:p>
        </p:txBody>
      </p:sp>
      <p:sp>
        <p:nvSpPr>
          <p:cNvPr id="18" name="Diagrammplatzhalter 15">
            <a:extLst>
              <a:ext uri="{FF2B5EF4-FFF2-40B4-BE49-F238E27FC236}">
                <a16:creationId xmlns:a16="http://schemas.microsoft.com/office/drawing/2014/main" id="{1741B592-4BE7-A449-BAF4-3471718DD287}"/>
              </a:ext>
            </a:extLst>
          </p:cNvPr>
          <p:cNvSpPr>
            <a:spLocks noGrp="1"/>
          </p:cNvSpPr>
          <p:nvPr>
            <p:ph type="chart" sz="quarter" idx="15"/>
          </p:nvPr>
        </p:nvSpPr>
        <p:spPr>
          <a:xfrm>
            <a:off x="6278337" y="1823142"/>
            <a:ext cx="5075464" cy="4462716"/>
          </a:xfrm>
          <a:prstGeom prst="rect">
            <a:avLst/>
          </a:prstGeom>
        </p:spPr>
        <p:txBody>
          <a:bodyPr/>
          <a:lstStyle/>
          <a:p>
            <a:endParaRPr lang="de-DE"/>
          </a:p>
        </p:txBody>
      </p:sp>
      <p:sp>
        <p:nvSpPr>
          <p:cNvPr id="19" name="Textplatzhalter 14">
            <a:extLst>
              <a:ext uri="{FF2B5EF4-FFF2-40B4-BE49-F238E27FC236}">
                <a16:creationId xmlns:a16="http://schemas.microsoft.com/office/drawing/2014/main" id="{A98DBBBB-4FF1-BD45-8294-A2784D8699E6}"/>
              </a:ext>
            </a:extLst>
          </p:cNvPr>
          <p:cNvSpPr>
            <a:spLocks noGrp="1"/>
          </p:cNvSpPr>
          <p:nvPr>
            <p:ph type="body" sz="quarter" idx="16"/>
          </p:nvPr>
        </p:nvSpPr>
        <p:spPr>
          <a:xfrm>
            <a:off x="6278337" y="1016527"/>
            <a:ext cx="507546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309163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2BB508C-16BB-D044-9A04-645139B54404}"/>
              </a:ext>
            </a:extLst>
          </p:cNvPr>
          <p:cNvPicPr>
            <a:picLocks noChangeAspect="1"/>
          </p:cNvPicPr>
          <p:nvPr userDrawn="1"/>
        </p:nvPicPr>
        <p:blipFill>
          <a:blip r:embed="rId10"/>
          <a:stretch>
            <a:fillRect/>
          </a:stretch>
        </p:blipFill>
        <p:spPr>
          <a:xfrm>
            <a:off x="10351289" y="113512"/>
            <a:ext cx="1535912" cy="863950"/>
          </a:xfrm>
          <a:prstGeom prst="rect">
            <a:avLst/>
          </a:prstGeom>
        </p:spPr>
      </p:pic>
      <p:sp>
        <p:nvSpPr>
          <p:cNvPr id="7" name="Oval 6">
            <a:extLst>
              <a:ext uri="{FF2B5EF4-FFF2-40B4-BE49-F238E27FC236}">
                <a16:creationId xmlns:a16="http://schemas.microsoft.com/office/drawing/2014/main" id="{6C0714EC-3C5B-C844-B8CF-854BC18954B4}"/>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A4744D7C-BCD7-6E43-9883-C813C21FBDAF}"/>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4A60433E-D5CA-014D-920C-4C618E5952FF}"/>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324972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0" r:id="rId4"/>
    <p:sldLayoutId id="2147483653" r:id="rId5"/>
    <p:sldLayoutId id="2147483654" r:id="rId6"/>
    <p:sldLayoutId id="2147483655" r:id="rId7"/>
    <p:sldLayoutId id="2147483656"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rasmus-plus.ec.europa.eu/resources-and-tools/distance-calculator"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18/10/relationships/comments" Target="../comments/modernComment_122_6FF132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intranet.uni-wh.de/en/study/new-here/psychological-student-counsellin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18/10/relationships/comments" Target="../comments/modernComment_122_6FF132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1C_B8CD7B09.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15_D09125F.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15_D09125F.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ntranet.uni-wh.de/en/study/studying-abroad-international/studying-abroad/studies-abroad#c4786"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intranet.uni-wh.de/fileadmin/redakteur/01-studieren/11-ausland/aufenthalte/auslandsstudium/Outgoing_Guide_Study_abroad.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18/10/relationships/comments" Target="../comments/modernComment_11B_CFF411E8.xml"/></Relationships>
</file>

<file path=ppt/slides/_rels/slide7.xml.rels><?xml version="1.0" encoding="UTF-8" standalone="yes"?>
<Relationships xmlns="http://schemas.openxmlformats.org/package/2006/relationships"><Relationship Id="rId3" Type="http://schemas.openxmlformats.org/officeDocument/2006/relationships/hyperlink" Target="https://krisenvorsorgeliste.diplo.de/signi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18/10/relationships/comments" Target="../comments/modernComment_11B_CFF411E8.xml"/></Relationships>
</file>

<file path=ppt/slides/_rels/slide8.xml.rels><?xml version="1.0" encoding="UTF-8" standalone="yes"?>
<Relationships xmlns="http://schemas.openxmlformats.org/package/2006/relationships"><Relationship Id="rId3" Type="http://schemas.openxmlformats.org/officeDocument/2006/relationships/hyperlink" Target="https://intranet.uni-wh.de/en/study/hochschulwerk/finanzielles-semesterbeitrag-und-ticket"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18/10/relationships/comments" Target="../comments/modernComment_11B_CFF411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7">
            <a:extLst>
              <a:ext uri="{FF2B5EF4-FFF2-40B4-BE49-F238E27FC236}">
                <a16:creationId xmlns:a16="http://schemas.microsoft.com/office/drawing/2014/main" id="{487FEE9F-57D7-4EC0-B007-1268C9DD71F9}"/>
              </a:ext>
            </a:extLst>
          </p:cNvPr>
          <p:cNvPicPr>
            <a:picLocks noChangeAspect="1"/>
          </p:cNvPicPr>
          <p:nvPr/>
        </p:nvPicPr>
        <p:blipFill rotWithShape="1">
          <a:blip r:embed="rId2"/>
          <a:srcRect r="7044" b="24954"/>
          <a:stretch/>
        </p:blipFill>
        <p:spPr>
          <a:xfrm>
            <a:off x="858838" y="1201739"/>
            <a:ext cx="11333162" cy="5656262"/>
          </a:xfrm>
          <a:prstGeom prst="rect">
            <a:avLst/>
          </a:prstGeom>
        </p:spPr>
      </p:pic>
      <p:grpSp>
        <p:nvGrpSpPr>
          <p:cNvPr id="5" name="Gruppieren 4">
            <a:extLst>
              <a:ext uri="{FF2B5EF4-FFF2-40B4-BE49-F238E27FC236}">
                <a16:creationId xmlns:a16="http://schemas.microsoft.com/office/drawing/2014/main" id="{34511BF9-4F8E-4ADF-8772-CF04A6EC3F7F}"/>
              </a:ext>
            </a:extLst>
          </p:cNvPr>
          <p:cNvGrpSpPr/>
          <p:nvPr/>
        </p:nvGrpSpPr>
        <p:grpSpPr>
          <a:xfrm>
            <a:off x="359451" y="2063985"/>
            <a:ext cx="6706367" cy="1911954"/>
            <a:chOff x="359451" y="2063985"/>
            <a:chExt cx="6706367" cy="1911954"/>
          </a:xfrm>
        </p:grpSpPr>
        <p:sp>
          <p:nvSpPr>
            <p:cNvPr id="18" name="Alternativer Prozess 15">
              <a:extLst>
                <a:ext uri="{FF2B5EF4-FFF2-40B4-BE49-F238E27FC236}">
                  <a16:creationId xmlns:a16="http://schemas.microsoft.com/office/drawing/2014/main" id="{584EBD70-734A-934A-9FF7-614872B100DA}"/>
                </a:ext>
              </a:extLst>
            </p:cNvPr>
            <p:cNvSpPr/>
            <p:nvPr/>
          </p:nvSpPr>
          <p:spPr>
            <a:xfrm>
              <a:off x="359451" y="2063985"/>
              <a:ext cx="6462568" cy="955975"/>
            </a:xfrm>
            <a:custGeom>
              <a:avLst/>
              <a:gdLst>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351868 w 5351868"/>
                <a:gd name="connsiteY4" fmla="*/ 977462 h 1172954"/>
                <a:gd name="connsiteX5" fmla="*/ 5156376 w 5351868"/>
                <a:gd name="connsiteY5" fmla="*/ 1172954 h 1172954"/>
                <a:gd name="connsiteX6" fmla="*/ 195492 w 5351868"/>
                <a:gd name="connsiteY6" fmla="*/ 1172954 h 1172954"/>
                <a:gd name="connsiteX7" fmla="*/ 0 w 5351868"/>
                <a:gd name="connsiteY7" fmla="*/ 977462 h 1172954"/>
                <a:gd name="connsiteX8" fmla="*/ 0 w 5351868"/>
                <a:gd name="connsiteY8"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195492 w 5351868"/>
                <a:gd name="connsiteY5" fmla="*/ 1172954 h 1172954"/>
                <a:gd name="connsiteX6" fmla="*/ 0 w 5351868"/>
                <a:gd name="connsiteY6" fmla="*/ 977462 h 1172954"/>
                <a:gd name="connsiteX7" fmla="*/ 0 w 5351868"/>
                <a:gd name="connsiteY7"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0 w 5351868"/>
                <a:gd name="connsiteY5" fmla="*/ 977462 h 1172954"/>
                <a:gd name="connsiteX6" fmla="*/ 0 w 5351868"/>
                <a:gd name="connsiteY6" fmla="*/ 195492 h 117295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156376 w 5351868"/>
                <a:gd name="connsiteY4" fmla="*/ 1172954 h 1223404"/>
                <a:gd name="connsiteX5" fmla="*/ 0 w 5351868"/>
                <a:gd name="connsiteY5" fmla="*/ 1223404 h 1223404"/>
                <a:gd name="connsiteX6" fmla="*/ 0 w 5351868"/>
                <a:gd name="connsiteY6" fmla="*/ 195492 h 122340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351868 w 5351868"/>
                <a:gd name="connsiteY4" fmla="*/ 1204485 h 1223404"/>
                <a:gd name="connsiteX5" fmla="*/ 0 w 5351868"/>
                <a:gd name="connsiteY5" fmla="*/ 1223404 h 1223404"/>
                <a:gd name="connsiteX6" fmla="*/ 0 w 5351868"/>
                <a:gd name="connsiteY6" fmla="*/ 195492 h 1223404"/>
                <a:gd name="connsiteX0" fmla="*/ 0 w 5351868"/>
                <a:gd name="connsiteY0" fmla="*/ 195492 h 1204485"/>
                <a:gd name="connsiteX1" fmla="*/ 195492 w 5351868"/>
                <a:gd name="connsiteY1" fmla="*/ 0 h 1204485"/>
                <a:gd name="connsiteX2" fmla="*/ 5156376 w 5351868"/>
                <a:gd name="connsiteY2" fmla="*/ 0 h 1204485"/>
                <a:gd name="connsiteX3" fmla="*/ 5351868 w 5351868"/>
                <a:gd name="connsiteY3" fmla="*/ 195492 h 1204485"/>
                <a:gd name="connsiteX4" fmla="*/ 5351868 w 5351868"/>
                <a:gd name="connsiteY4" fmla="*/ 1204485 h 1204485"/>
                <a:gd name="connsiteX5" fmla="*/ 0 w 5351868"/>
                <a:gd name="connsiteY5" fmla="*/ 1191873 h 1204485"/>
                <a:gd name="connsiteX6" fmla="*/ 0 w 5351868"/>
                <a:gd name="connsiteY6" fmla="*/ 195492 h 1204485"/>
                <a:gd name="connsiteX0" fmla="*/ 0 w 5351868"/>
                <a:gd name="connsiteY0" fmla="*/ 195492 h 1191873"/>
                <a:gd name="connsiteX1" fmla="*/ 195492 w 5351868"/>
                <a:gd name="connsiteY1" fmla="*/ 0 h 1191873"/>
                <a:gd name="connsiteX2" fmla="*/ 5156376 w 5351868"/>
                <a:gd name="connsiteY2" fmla="*/ 0 h 1191873"/>
                <a:gd name="connsiteX3" fmla="*/ 5351868 w 5351868"/>
                <a:gd name="connsiteY3" fmla="*/ 195492 h 1191873"/>
                <a:gd name="connsiteX4" fmla="*/ 4727554 w 5351868"/>
                <a:gd name="connsiteY4" fmla="*/ 1109892 h 1191873"/>
                <a:gd name="connsiteX5" fmla="*/ 0 w 5351868"/>
                <a:gd name="connsiteY5" fmla="*/ 1191873 h 1191873"/>
                <a:gd name="connsiteX6" fmla="*/ 0 w 5351868"/>
                <a:gd name="connsiteY6" fmla="*/ 195492 h 1191873"/>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39256 w 5351868"/>
                <a:gd name="connsiteY4" fmla="*/ 1198179 h 1198179"/>
                <a:gd name="connsiteX5" fmla="*/ 0 w 5351868"/>
                <a:gd name="connsiteY5" fmla="*/ 1191873 h 1198179"/>
                <a:gd name="connsiteX6" fmla="*/ 0 w 5351868"/>
                <a:gd name="connsiteY6" fmla="*/ 195492 h 1198179"/>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48177 w 5351868"/>
                <a:gd name="connsiteY4" fmla="*/ 1198179 h 1198179"/>
                <a:gd name="connsiteX5" fmla="*/ 0 w 5351868"/>
                <a:gd name="connsiteY5" fmla="*/ 1191873 h 1198179"/>
                <a:gd name="connsiteX6" fmla="*/ 0 w 5351868"/>
                <a:gd name="connsiteY6" fmla="*/ 195492 h 1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868" h="1198179">
                  <a:moveTo>
                    <a:pt x="0" y="195492"/>
                  </a:moveTo>
                  <a:cubicBezTo>
                    <a:pt x="0" y="87525"/>
                    <a:pt x="87525" y="0"/>
                    <a:pt x="195492" y="0"/>
                  </a:cubicBezTo>
                  <a:lnTo>
                    <a:pt x="5156376" y="0"/>
                  </a:lnTo>
                  <a:cubicBezTo>
                    <a:pt x="5264343" y="0"/>
                    <a:pt x="5351868" y="87525"/>
                    <a:pt x="5351868" y="195492"/>
                  </a:cubicBezTo>
                  <a:cubicBezTo>
                    <a:pt x="5350638" y="529721"/>
                    <a:pt x="5349407" y="863950"/>
                    <a:pt x="5348177" y="1198179"/>
                  </a:cubicBezTo>
                  <a:lnTo>
                    <a:pt x="0" y="1191873"/>
                  </a:lnTo>
                  <a:lnTo>
                    <a:pt x="0" y="195492"/>
                  </a:lnTo>
                  <a:close/>
                </a:path>
              </a:pathLst>
            </a:cu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lternativer Prozess 15">
              <a:extLst>
                <a:ext uri="{FF2B5EF4-FFF2-40B4-BE49-F238E27FC236}">
                  <a16:creationId xmlns:a16="http://schemas.microsoft.com/office/drawing/2014/main" id="{F1DD6B1F-CC30-B648-A321-67196C9FA28D}"/>
                </a:ext>
              </a:extLst>
            </p:cNvPr>
            <p:cNvSpPr/>
            <p:nvPr/>
          </p:nvSpPr>
          <p:spPr>
            <a:xfrm flipV="1">
              <a:off x="359451" y="3079081"/>
              <a:ext cx="6462568" cy="896858"/>
            </a:xfrm>
            <a:custGeom>
              <a:avLst/>
              <a:gdLst>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351868 w 5351868"/>
                <a:gd name="connsiteY4" fmla="*/ 977462 h 1172954"/>
                <a:gd name="connsiteX5" fmla="*/ 5156376 w 5351868"/>
                <a:gd name="connsiteY5" fmla="*/ 1172954 h 1172954"/>
                <a:gd name="connsiteX6" fmla="*/ 195492 w 5351868"/>
                <a:gd name="connsiteY6" fmla="*/ 1172954 h 1172954"/>
                <a:gd name="connsiteX7" fmla="*/ 0 w 5351868"/>
                <a:gd name="connsiteY7" fmla="*/ 977462 h 1172954"/>
                <a:gd name="connsiteX8" fmla="*/ 0 w 5351868"/>
                <a:gd name="connsiteY8"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195492 w 5351868"/>
                <a:gd name="connsiteY5" fmla="*/ 1172954 h 1172954"/>
                <a:gd name="connsiteX6" fmla="*/ 0 w 5351868"/>
                <a:gd name="connsiteY6" fmla="*/ 977462 h 1172954"/>
                <a:gd name="connsiteX7" fmla="*/ 0 w 5351868"/>
                <a:gd name="connsiteY7"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0 w 5351868"/>
                <a:gd name="connsiteY5" fmla="*/ 977462 h 1172954"/>
                <a:gd name="connsiteX6" fmla="*/ 0 w 5351868"/>
                <a:gd name="connsiteY6" fmla="*/ 195492 h 117295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156376 w 5351868"/>
                <a:gd name="connsiteY4" fmla="*/ 1172954 h 1223404"/>
                <a:gd name="connsiteX5" fmla="*/ 0 w 5351868"/>
                <a:gd name="connsiteY5" fmla="*/ 1223404 h 1223404"/>
                <a:gd name="connsiteX6" fmla="*/ 0 w 5351868"/>
                <a:gd name="connsiteY6" fmla="*/ 195492 h 122340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351868 w 5351868"/>
                <a:gd name="connsiteY4" fmla="*/ 1204485 h 1223404"/>
                <a:gd name="connsiteX5" fmla="*/ 0 w 5351868"/>
                <a:gd name="connsiteY5" fmla="*/ 1223404 h 1223404"/>
                <a:gd name="connsiteX6" fmla="*/ 0 w 5351868"/>
                <a:gd name="connsiteY6" fmla="*/ 195492 h 1223404"/>
                <a:gd name="connsiteX0" fmla="*/ 0 w 5351868"/>
                <a:gd name="connsiteY0" fmla="*/ 195492 h 1204485"/>
                <a:gd name="connsiteX1" fmla="*/ 195492 w 5351868"/>
                <a:gd name="connsiteY1" fmla="*/ 0 h 1204485"/>
                <a:gd name="connsiteX2" fmla="*/ 5156376 w 5351868"/>
                <a:gd name="connsiteY2" fmla="*/ 0 h 1204485"/>
                <a:gd name="connsiteX3" fmla="*/ 5351868 w 5351868"/>
                <a:gd name="connsiteY3" fmla="*/ 195492 h 1204485"/>
                <a:gd name="connsiteX4" fmla="*/ 5351868 w 5351868"/>
                <a:gd name="connsiteY4" fmla="*/ 1204485 h 1204485"/>
                <a:gd name="connsiteX5" fmla="*/ 0 w 5351868"/>
                <a:gd name="connsiteY5" fmla="*/ 1191873 h 1204485"/>
                <a:gd name="connsiteX6" fmla="*/ 0 w 5351868"/>
                <a:gd name="connsiteY6" fmla="*/ 195492 h 1204485"/>
                <a:gd name="connsiteX0" fmla="*/ 0 w 5351868"/>
                <a:gd name="connsiteY0" fmla="*/ 195492 h 1191873"/>
                <a:gd name="connsiteX1" fmla="*/ 195492 w 5351868"/>
                <a:gd name="connsiteY1" fmla="*/ 0 h 1191873"/>
                <a:gd name="connsiteX2" fmla="*/ 5156376 w 5351868"/>
                <a:gd name="connsiteY2" fmla="*/ 0 h 1191873"/>
                <a:gd name="connsiteX3" fmla="*/ 5351868 w 5351868"/>
                <a:gd name="connsiteY3" fmla="*/ 195492 h 1191873"/>
                <a:gd name="connsiteX4" fmla="*/ 4727554 w 5351868"/>
                <a:gd name="connsiteY4" fmla="*/ 1109892 h 1191873"/>
                <a:gd name="connsiteX5" fmla="*/ 0 w 5351868"/>
                <a:gd name="connsiteY5" fmla="*/ 1191873 h 1191873"/>
                <a:gd name="connsiteX6" fmla="*/ 0 w 5351868"/>
                <a:gd name="connsiteY6" fmla="*/ 195492 h 1191873"/>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39256 w 5351868"/>
                <a:gd name="connsiteY4" fmla="*/ 1198179 h 1198179"/>
                <a:gd name="connsiteX5" fmla="*/ 0 w 5351868"/>
                <a:gd name="connsiteY5" fmla="*/ 1191873 h 1198179"/>
                <a:gd name="connsiteX6" fmla="*/ 0 w 5351868"/>
                <a:gd name="connsiteY6" fmla="*/ 195492 h 1198179"/>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48177 w 5351868"/>
                <a:gd name="connsiteY4" fmla="*/ 1198179 h 1198179"/>
                <a:gd name="connsiteX5" fmla="*/ 0 w 5351868"/>
                <a:gd name="connsiteY5" fmla="*/ 1191873 h 1198179"/>
                <a:gd name="connsiteX6" fmla="*/ 0 w 5351868"/>
                <a:gd name="connsiteY6" fmla="*/ 195492 h 1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868" h="1198179">
                  <a:moveTo>
                    <a:pt x="0" y="195492"/>
                  </a:moveTo>
                  <a:cubicBezTo>
                    <a:pt x="0" y="87525"/>
                    <a:pt x="87525" y="0"/>
                    <a:pt x="195492" y="0"/>
                  </a:cubicBezTo>
                  <a:lnTo>
                    <a:pt x="5156376" y="0"/>
                  </a:lnTo>
                  <a:cubicBezTo>
                    <a:pt x="5264343" y="0"/>
                    <a:pt x="5351868" y="87525"/>
                    <a:pt x="5351868" y="195492"/>
                  </a:cubicBezTo>
                  <a:cubicBezTo>
                    <a:pt x="5350638" y="529721"/>
                    <a:pt x="5349407" y="863950"/>
                    <a:pt x="5348177" y="1198179"/>
                  </a:cubicBezTo>
                  <a:lnTo>
                    <a:pt x="0" y="1191873"/>
                  </a:lnTo>
                  <a:lnTo>
                    <a:pt x="0" y="195492"/>
                  </a:lnTo>
                  <a:close/>
                </a:path>
              </a:pathLst>
            </a:cu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platzhalter 16">
              <a:extLst>
                <a:ext uri="{FF2B5EF4-FFF2-40B4-BE49-F238E27FC236}">
                  <a16:creationId xmlns:a16="http://schemas.microsoft.com/office/drawing/2014/main" id="{531B2561-A469-2345-8F26-A2B7143DBE62}"/>
                </a:ext>
              </a:extLst>
            </p:cNvPr>
            <p:cNvSpPr txBox="1">
              <a:spLocks/>
            </p:cNvSpPr>
            <p:nvPr/>
          </p:nvSpPr>
          <p:spPr>
            <a:xfrm>
              <a:off x="603249" y="2193575"/>
              <a:ext cx="5897303" cy="613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800" b="1" i="0" kern="1200">
                  <a:solidFill>
                    <a:schemeClr val="bg1"/>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Studying Abroad</a:t>
              </a:r>
            </a:p>
          </p:txBody>
        </p:sp>
        <p:sp>
          <p:nvSpPr>
            <p:cNvPr id="17" name="Textplatzhalter 16">
              <a:extLst>
                <a:ext uri="{FF2B5EF4-FFF2-40B4-BE49-F238E27FC236}">
                  <a16:creationId xmlns:a16="http://schemas.microsoft.com/office/drawing/2014/main" id="{313F88AA-599B-3641-8F4A-F433E7FBA87B}"/>
                </a:ext>
              </a:extLst>
            </p:cNvPr>
            <p:cNvSpPr txBox="1">
              <a:spLocks/>
            </p:cNvSpPr>
            <p:nvPr/>
          </p:nvSpPr>
          <p:spPr>
            <a:xfrm>
              <a:off x="603250" y="3181127"/>
              <a:ext cx="6462568" cy="613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800" b="1" i="0" kern="1200">
                  <a:solidFill>
                    <a:schemeClr val="bg1"/>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Next Steps</a:t>
              </a:r>
            </a:p>
          </p:txBody>
        </p:sp>
      </p:grpSp>
      <p:grpSp>
        <p:nvGrpSpPr>
          <p:cNvPr id="8" name="Gruppieren 7">
            <a:extLst>
              <a:ext uri="{FF2B5EF4-FFF2-40B4-BE49-F238E27FC236}">
                <a16:creationId xmlns:a16="http://schemas.microsoft.com/office/drawing/2014/main" id="{34511BF9-4F8E-4ADF-8772-CF04A6EC3F7F}"/>
              </a:ext>
            </a:extLst>
          </p:cNvPr>
          <p:cNvGrpSpPr/>
          <p:nvPr/>
        </p:nvGrpSpPr>
        <p:grpSpPr>
          <a:xfrm>
            <a:off x="359451" y="2063985"/>
            <a:ext cx="12550304" cy="1911954"/>
            <a:chOff x="359451" y="2063985"/>
            <a:chExt cx="7305678" cy="1911954"/>
          </a:xfrm>
        </p:grpSpPr>
        <p:sp>
          <p:nvSpPr>
            <p:cNvPr id="9" name="Alternativer Prozess 15">
              <a:extLst>
                <a:ext uri="{FF2B5EF4-FFF2-40B4-BE49-F238E27FC236}">
                  <a16:creationId xmlns:a16="http://schemas.microsoft.com/office/drawing/2014/main" id="{584EBD70-734A-934A-9FF7-614872B100DA}"/>
                </a:ext>
              </a:extLst>
            </p:cNvPr>
            <p:cNvSpPr/>
            <p:nvPr/>
          </p:nvSpPr>
          <p:spPr>
            <a:xfrm>
              <a:off x="359451" y="2063985"/>
              <a:ext cx="6462568" cy="955975"/>
            </a:xfrm>
            <a:custGeom>
              <a:avLst/>
              <a:gdLst>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351868 w 5351868"/>
                <a:gd name="connsiteY4" fmla="*/ 977462 h 1172954"/>
                <a:gd name="connsiteX5" fmla="*/ 5156376 w 5351868"/>
                <a:gd name="connsiteY5" fmla="*/ 1172954 h 1172954"/>
                <a:gd name="connsiteX6" fmla="*/ 195492 w 5351868"/>
                <a:gd name="connsiteY6" fmla="*/ 1172954 h 1172954"/>
                <a:gd name="connsiteX7" fmla="*/ 0 w 5351868"/>
                <a:gd name="connsiteY7" fmla="*/ 977462 h 1172954"/>
                <a:gd name="connsiteX8" fmla="*/ 0 w 5351868"/>
                <a:gd name="connsiteY8"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195492 w 5351868"/>
                <a:gd name="connsiteY5" fmla="*/ 1172954 h 1172954"/>
                <a:gd name="connsiteX6" fmla="*/ 0 w 5351868"/>
                <a:gd name="connsiteY6" fmla="*/ 977462 h 1172954"/>
                <a:gd name="connsiteX7" fmla="*/ 0 w 5351868"/>
                <a:gd name="connsiteY7"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0 w 5351868"/>
                <a:gd name="connsiteY5" fmla="*/ 977462 h 1172954"/>
                <a:gd name="connsiteX6" fmla="*/ 0 w 5351868"/>
                <a:gd name="connsiteY6" fmla="*/ 195492 h 117295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156376 w 5351868"/>
                <a:gd name="connsiteY4" fmla="*/ 1172954 h 1223404"/>
                <a:gd name="connsiteX5" fmla="*/ 0 w 5351868"/>
                <a:gd name="connsiteY5" fmla="*/ 1223404 h 1223404"/>
                <a:gd name="connsiteX6" fmla="*/ 0 w 5351868"/>
                <a:gd name="connsiteY6" fmla="*/ 195492 h 122340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351868 w 5351868"/>
                <a:gd name="connsiteY4" fmla="*/ 1204485 h 1223404"/>
                <a:gd name="connsiteX5" fmla="*/ 0 w 5351868"/>
                <a:gd name="connsiteY5" fmla="*/ 1223404 h 1223404"/>
                <a:gd name="connsiteX6" fmla="*/ 0 w 5351868"/>
                <a:gd name="connsiteY6" fmla="*/ 195492 h 1223404"/>
                <a:gd name="connsiteX0" fmla="*/ 0 w 5351868"/>
                <a:gd name="connsiteY0" fmla="*/ 195492 h 1204485"/>
                <a:gd name="connsiteX1" fmla="*/ 195492 w 5351868"/>
                <a:gd name="connsiteY1" fmla="*/ 0 h 1204485"/>
                <a:gd name="connsiteX2" fmla="*/ 5156376 w 5351868"/>
                <a:gd name="connsiteY2" fmla="*/ 0 h 1204485"/>
                <a:gd name="connsiteX3" fmla="*/ 5351868 w 5351868"/>
                <a:gd name="connsiteY3" fmla="*/ 195492 h 1204485"/>
                <a:gd name="connsiteX4" fmla="*/ 5351868 w 5351868"/>
                <a:gd name="connsiteY4" fmla="*/ 1204485 h 1204485"/>
                <a:gd name="connsiteX5" fmla="*/ 0 w 5351868"/>
                <a:gd name="connsiteY5" fmla="*/ 1191873 h 1204485"/>
                <a:gd name="connsiteX6" fmla="*/ 0 w 5351868"/>
                <a:gd name="connsiteY6" fmla="*/ 195492 h 1204485"/>
                <a:gd name="connsiteX0" fmla="*/ 0 w 5351868"/>
                <a:gd name="connsiteY0" fmla="*/ 195492 h 1191873"/>
                <a:gd name="connsiteX1" fmla="*/ 195492 w 5351868"/>
                <a:gd name="connsiteY1" fmla="*/ 0 h 1191873"/>
                <a:gd name="connsiteX2" fmla="*/ 5156376 w 5351868"/>
                <a:gd name="connsiteY2" fmla="*/ 0 h 1191873"/>
                <a:gd name="connsiteX3" fmla="*/ 5351868 w 5351868"/>
                <a:gd name="connsiteY3" fmla="*/ 195492 h 1191873"/>
                <a:gd name="connsiteX4" fmla="*/ 4727554 w 5351868"/>
                <a:gd name="connsiteY4" fmla="*/ 1109892 h 1191873"/>
                <a:gd name="connsiteX5" fmla="*/ 0 w 5351868"/>
                <a:gd name="connsiteY5" fmla="*/ 1191873 h 1191873"/>
                <a:gd name="connsiteX6" fmla="*/ 0 w 5351868"/>
                <a:gd name="connsiteY6" fmla="*/ 195492 h 1191873"/>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39256 w 5351868"/>
                <a:gd name="connsiteY4" fmla="*/ 1198179 h 1198179"/>
                <a:gd name="connsiteX5" fmla="*/ 0 w 5351868"/>
                <a:gd name="connsiteY5" fmla="*/ 1191873 h 1198179"/>
                <a:gd name="connsiteX6" fmla="*/ 0 w 5351868"/>
                <a:gd name="connsiteY6" fmla="*/ 195492 h 1198179"/>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48177 w 5351868"/>
                <a:gd name="connsiteY4" fmla="*/ 1198179 h 1198179"/>
                <a:gd name="connsiteX5" fmla="*/ 0 w 5351868"/>
                <a:gd name="connsiteY5" fmla="*/ 1191873 h 1198179"/>
                <a:gd name="connsiteX6" fmla="*/ 0 w 5351868"/>
                <a:gd name="connsiteY6" fmla="*/ 195492 h 1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868" h="1198179">
                  <a:moveTo>
                    <a:pt x="0" y="195492"/>
                  </a:moveTo>
                  <a:cubicBezTo>
                    <a:pt x="0" y="87525"/>
                    <a:pt x="87525" y="0"/>
                    <a:pt x="195492" y="0"/>
                  </a:cubicBezTo>
                  <a:lnTo>
                    <a:pt x="5156376" y="0"/>
                  </a:lnTo>
                  <a:cubicBezTo>
                    <a:pt x="5264343" y="0"/>
                    <a:pt x="5351868" y="87525"/>
                    <a:pt x="5351868" y="195492"/>
                  </a:cubicBezTo>
                  <a:cubicBezTo>
                    <a:pt x="5350638" y="529721"/>
                    <a:pt x="5349407" y="863950"/>
                    <a:pt x="5348177" y="1198179"/>
                  </a:cubicBezTo>
                  <a:lnTo>
                    <a:pt x="0" y="1191873"/>
                  </a:lnTo>
                  <a:lnTo>
                    <a:pt x="0" y="195492"/>
                  </a:lnTo>
                  <a:close/>
                </a:path>
              </a:pathLst>
            </a:cu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lternativer Prozess 15">
              <a:extLst>
                <a:ext uri="{FF2B5EF4-FFF2-40B4-BE49-F238E27FC236}">
                  <a16:creationId xmlns:a16="http://schemas.microsoft.com/office/drawing/2014/main" id="{F1DD6B1F-CC30-B648-A321-67196C9FA28D}"/>
                </a:ext>
              </a:extLst>
            </p:cNvPr>
            <p:cNvSpPr/>
            <p:nvPr/>
          </p:nvSpPr>
          <p:spPr>
            <a:xfrm flipV="1">
              <a:off x="359451" y="3079081"/>
              <a:ext cx="6462568" cy="896858"/>
            </a:xfrm>
            <a:custGeom>
              <a:avLst/>
              <a:gdLst>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351868 w 5351868"/>
                <a:gd name="connsiteY4" fmla="*/ 977462 h 1172954"/>
                <a:gd name="connsiteX5" fmla="*/ 5156376 w 5351868"/>
                <a:gd name="connsiteY5" fmla="*/ 1172954 h 1172954"/>
                <a:gd name="connsiteX6" fmla="*/ 195492 w 5351868"/>
                <a:gd name="connsiteY6" fmla="*/ 1172954 h 1172954"/>
                <a:gd name="connsiteX7" fmla="*/ 0 w 5351868"/>
                <a:gd name="connsiteY7" fmla="*/ 977462 h 1172954"/>
                <a:gd name="connsiteX8" fmla="*/ 0 w 5351868"/>
                <a:gd name="connsiteY8"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195492 w 5351868"/>
                <a:gd name="connsiteY5" fmla="*/ 1172954 h 1172954"/>
                <a:gd name="connsiteX6" fmla="*/ 0 w 5351868"/>
                <a:gd name="connsiteY6" fmla="*/ 977462 h 1172954"/>
                <a:gd name="connsiteX7" fmla="*/ 0 w 5351868"/>
                <a:gd name="connsiteY7"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0 w 5351868"/>
                <a:gd name="connsiteY5" fmla="*/ 977462 h 1172954"/>
                <a:gd name="connsiteX6" fmla="*/ 0 w 5351868"/>
                <a:gd name="connsiteY6" fmla="*/ 195492 h 117295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156376 w 5351868"/>
                <a:gd name="connsiteY4" fmla="*/ 1172954 h 1223404"/>
                <a:gd name="connsiteX5" fmla="*/ 0 w 5351868"/>
                <a:gd name="connsiteY5" fmla="*/ 1223404 h 1223404"/>
                <a:gd name="connsiteX6" fmla="*/ 0 w 5351868"/>
                <a:gd name="connsiteY6" fmla="*/ 195492 h 122340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351868 w 5351868"/>
                <a:gd name="connsiteY4" fmla="*/ 1204485 h 1223404"/>
                <a:gd name="connsiteX5" fmla="*/ 0 w 5351868"/>
                <a:gd name="connsiteY5" fmla="*/ 1223404 h 1223404"/>
                <a:gd name="connsiteX6" fmla="*/ 0 w 5351868"/>
                <a:gd name="connsiteY6" fmla="*/ 195492 h 1223404"/>
                <a:gd name="connsiteX0" fmla="*/ 0 w 5351868"/>
                <a:gd name="connsiteY0" fmla="*/ 195492 h 1204485"/>
                <a:gd name="connsiteX1" fmla="*/ 195492 w 5351868"/>
                <a:gd name="connsiteY1" fmla="*/ 0 h 1204485"/>
                <a:gd name="connsiteX2" fmla="*/ 5156376 w 5351868"/>
                <a:gd name="connsiteY2" fmla="*/ 0 h 1204485"/>
                <a:gd name="connsiteX3" fmla="*/ 5351868 w 5351868"/>
                <a:gd name="connsiteY3" fmla="*/ 195492 h 1204485"/>
                <a:gd name="connsiteX4" fmla="*/ 5351868 w 5351868"/>
                <a:gd name="connsiteY4" fmla="*/ 1204485 h 1204485"/>
                <a:gd name="connsiteX5" fmla="*/ 0 w 5351868"/>
                <a:gd name="connsiteY5" fmla="*/ 1191873 h 1204485"/>
                <a:gd name="connsiteX6" fmla="*/ 0 w 5351868"/>
                <a:gd name="connsiteY6" fmla="*/ 195492 h 1204485"/>
                <a:gd name="connsiteX0" fmla="*/ 0 w 5351868"/>
                <a:gd name="connsiteY0" fmla="*/ 195492 h 1191873"/>
                <a:gd name="connsiteX1" fmla="*/ 195492 w 5351868"/>
                <a:gd name="connsiteY1" fmla="*/ 0 h 1191873"/>
                <a:gd name="connsiteX2" fmla="*/ 5156376 w 5351868"/>
                <a:gd name="connsiteY2" fmla="*/ 0 h 1191873"/>
                <a:gd name="connsiteX3" fmla="*/ 5351868 w 5351868"/>
                <a:gd name="connsiteY3" fmla="*/ 195492 h 1191873"/>
                <a:gd name="connsiteX4" fmla="*/ 4727554 w 5351868"/>
                <a:gd name="connsiteY4" fmla="*/ 1109892 h 1191873"/>
                <a:gd name="connsiteX5" fmla="*/ 0 w 5351868"/>
                <a:gd name="connsiteY5" fmla="*/ 1191873 h 1191873"/>
                <a:gd name="connsiteX6" fmla="*/ 0 w 5351868"/>
                <a:gd name="connsiteY6" fmla="*/ 195492 h 1191873"/>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39256 w 5351868"/>
                <a:gd name="connsiteY4" fmla="*/ 1198179 h 1198179"/>
                <a:gd name="connsiteX5" fmla="*/ 0 w 5351868"/>
                <a:gd name="connsiteY5" fmla="*/ 1191873 h 1198179"/>
                <a:gd name="connsiteX6" fmla="*/ 0 w 5351868"/>
                <a:gd name="connsiteY6" fmla="*/ 195492 h 1198179"/>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48177 w 5351868"/>
                <a:gd name="connsiteY4" fmla="*/ 1198179 h 1198179"/>
                <a:gd name="connsiteX5" fmla="*/ 0 w 5351868"/>
                <a:gd name="connsiteY5" fmla="*/ 1191873 h 1198179"/>
                <a:gd name="connsiteX6" fmla="*/ 0 w 5351868"/>
                <a:gd name="connsiteY6" fmla="*/ 195492 h 1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868" h="1198179">
                  <a:moveTo>
                    <a:pt x="0" y="195492"/>
                  </a:moveTo>
                  <a:cubicBezTo>
                    <a:pt x="0" y="87525"/>
                    <a:pt x="87525" y="0"/>
                    <a:pt x="195492" y="0"/>
                  </a:cubicBezTo>
                  <a:lnTo>
                    <a:pt x="5156376" y="0"/>
                  </a:lnTo>
                  <a:cubicBezTo>
                    <a:pt x="5264343" y="0"/>
                    <a:pt x="5351868" y="87525"/>
                    <a:pt x="5351868" y="195492"/>
                  </a:cubicBezTo>
                  <a:cubicBezTo>
                    <a:pt x="5350638" y="529721"/>
                    <a:pt x="5349407" y="863950"/>
                    <a:pt x="5348177" y="1198179"/>
                  </a:cubicBezTo>
                  <a:lnTo>
                    <a:pt x="0" y="1191873"/>
                  </a:lnTo>
                  <a:lnTo>
                    <a:pt x="0" y="195492"/>
                  </a:lnTo>
                  <a:close/>
                </a:path>
              </a:pathLst>
            </a:cu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platzhalter 16">
              <a:extLst>
                <a:ext uri="{FF2B5EF4-FFF2-40B4-BE49-F238E27FC236}">
                  <a16:creationId xmlns:a16="http://schemas.microsoft.com/office/drawing/2014/main" id="{531B2561-A469-2345-8F26-A2B7143DBE62}"/>
                </a:ext>
              </a:extLst>
            </p:cNvPr>
            <p:cNvSpPr txBox="1">
              <a:spLocks/>
            </p:cNvSpPr>
            <p:nvPr/>
          </p:nvSpPr>
          <p:spPr>
            <a:xfrm>
              <a:off x="603249" y="2193575"/>
              <a:ext cx="7061880" cy="613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800" b="1" i="0" kern="1200">
                  <a:solidFill>
                    <a:schemeClr val="bg1"/>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t>Studies </a:t>
              </a:r>
              <a:r>
                <a:rPr lang="de-DE" dirty="0" err="1" smtClean="0"/>
                <a:t>abroad</a:t>
              </a:r>
              <a:r>
                <a:rPr lang="de-DE" dirty="0" smtClean="0"/>
                <a:t> (</a:t>
              </a:r>
              <a:r>
                <a:rPr lang="de-DE" dirty="0" err="1" smtClean="0"/>
                <a:t>acad</a:t>
              </a:r>
              <a:r>
                <a:rPr lang="de-DE" dirty="0" smtClean="0"/>
                <a:t>. </a:t>
              </a:r>
              <a:r>
                <a:rPr lang="de-DE" dirty="0" err="1" smtClean="0"/>
                <a:t>year</a:t>
              </a:r>
              <a:r>
                <a:rPr lang="de-DE" dirty="0" smtClean="0"/>
                <a:t> 2024/25)</a:t>
              </a:r>
              <a:endParaRPr lang="de-DE" dirty="0"/>
            </a:p>
          </p:txBody>
        </p:sp>
        <p:sp>
          <p:nvSpPr>
            <p:cNvPr id="12" name="Textplatzhalter 16">
              <a:extLst>
                <a:ext uri="{FF2B5EF4-FFF2-40B4-BE49-F238E27FC236}">
                  <a16:creationId xmlns:a16="http://schemas.microsoft.com/office/drawing/2014/main" id="{313F88AA-599B-3641-8F4A-F433E7FBA87B}"/>
                </a:ext>
              </a:extLst>
            </p:cNvPr>
            <p:cNvSpPr txBox="1">
              <a:spLocks/>
            </p:cNvSpPr>
            <p:nvPr/>
          </p:nvSpPr>
          <p:spPr>
            <a:xfrm>
              <a:off x="603250" y="3181127"/>
              <a:ext cx="6462568" cy="613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800" b="1" i="0" kern="1200">
                  <a:solidFill>
                    <a:schemeClr val="bg1"/>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t>Next </a:t>
              </a:r>
              <a:r>
                <a:rPr lang="de-DE" dirty="0" err="1" smtClean="0"/>
                <a:t>steps</a:t>
              </a:r>
              <a:endParaRPr lang="de-DE" dirty="0"/>
            </a:p>
          </p:txBody>
        </p:sp>
      </p:grpSp>
    </p:spTree>
    <p:extLst>
      <p:ext uri="{BB962C8B-B14F-4D97-AF65-F5344CB8AC3E}">
        <p14:creationId xmlns:p14="http://schemas.microsoft.com/office/powerpoint/2010/main" val="182378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E60D4-CEA9-4085-B985-A62BA534E10F}"/>
              </a:ext>
            </a:extLst>
          </p:cNvPr>
          <p:cNvSpPr>
            <a:spLocks noGrp="1"/>
          </p:cNvSpPr>
          <p:nvPr>
            <p:ph type="title"/>
          </p:nvPr>
        </p:nvSpPr>
        <p:spPr/>
        <p:txBody>
          <a:bodyPr/>
          <a:lstStyle/>
          <a:p>
            <a:r>
              <a:rPr lang="en-US" dirty="0"/>
              <a:t>Before the </a:t>
            </a:r>
            <a:r>
              <a:rPr lang="en-US" dirty="0" smtClean="0"/>
              <a:t>Mobility</a:t>
            </a:r>
            <a:r>
              <a:rPr lang="en-US" dirty="0"/>
              <a:t>: Erasmus+</a:t>
            </a:r>
            <a:br>
              <a:rPr lang="en-US" dirty="0"/>
            </a:br>
            <a:endParaRPr lang="en-US" dirty="0"/>
          </a:p>
        </p:txBody>
      </p:sp>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en-US" smtClean="0"/>
              <a:t>3/28/2024</a:t>
            </a:fld>
            <a:endParaRPr lang="en-US"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en-US" smtClean="0"/>
              <a:pPr/>
              <a:t>10</a:t>
            </a:fld>
            <a:endParaRPr lang="en-US" dirty="0"/>
          </a:p>
        </p:txBody>
      </p:sp>
      <p:sp>
        <p:nvSpPr>
          <p:cNvPr id="7"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p:txBody>
          <a:bodyPr/>
          <a:lstStyle/>
          <a:p>
            <a:r>
              <a:rPr lang="en-US" b="1" dirty="0"/>
              <a:t>Grant Agreement, OLS &amp; Payment of the 1st Installment</a:t>
            </a:r>
          </a:p>
          <a:p>
            <a:endParaRPr lang="en-US" dirty="0"/>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uppieren 2"/>
          <p:cNvGrpSpPr/>
          <p:nvPr/>
        </p:nvGrpSpPr>
        <p:grpSpPr>
          <a:xfrm>
            <a:off x="838200" y="1937045"/>
            <a:ext cx="10183553" cy="4215782"/>
            <a:chOff x="838200" y="2387810"/>
            <a:chExt cx="10183553" cy="3501713"/>
          </a:xfrm>
        </p:grpSpPr>
        <p:sp>
          <p:nvSpPr>
            <p:cNvPr id="11" name="Textfeld 41">
              <a:extLst>
                <a:ext uri="{FF2B5EF4-FFF2-40B4-BE49-F238E27FC236}">
                  <a16:creationId xmlns:a16="http://schemas.microsoft.com/office/drawing/2014/main" id="{38D9F97C-7E29-4FBB-B1CD-1AAEBD1FBA39}"/>
                </a:ext>
              </a:extLst>
            </p:cNvPr>
            <p:cNvSpPr txBox="1"/>
            <p:nvPr/>
          </p:nvSpPr>
          <p:spPr>
            <a:xfrm>
              <a:off x="838200" y="2390985"/>
              <a:ext cx="3326476" cy="421123"/>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Grant Agreement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42">
              <a:extLst>
                <a:ext uri="{FF2B5EF4-FFF2-40B4-BE49-F238E27FC236}">
                  <a16:creationId xmlns:a16="http://schemas.microsoft.com/office/drawing/2014/main" id="{B6F397B8-C26B-489C-B1FA-C20C202DD702}"/>
                </a:ext>
              </a:extLst>
            </p:cNvPr>
            <p:cNvSpPr txBox="1"/>
            <p:nvPr/>
          </p:nvSpPr>
          <p:spPr>
            <a:xfrm>
              <a:off x="838200" y="2803734"/>
              <a:ext cx="3326476" cy="3082614"/>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cs typeface="Times New Roman" panose="02020603050405020304" pitchFamily="18" charset="0"/>
                </a:rPr>
                <a:t>You receive the Grant Agreement from the IO. In the Grant Agreement, the funding period, conditions, and amount are specified.</a:t>
              </a:r>
              <a:br>
                <a:rPr lang="en-US" dirty="0">
                  <a:solidFill>
                    <a:schemeClr val="accent1">
                      <a:lumMod val="75000"/>
                    </a:schemeClr>
                  </a:solidFill>
                  <a:latin typeface="Calibri" panose="020F0502020204030204" pitchFamily="34" charset="0"/>
                  <a:cs typeface="Times New Roman" panose="02020603050405020304" pitchFamily="18" charset="0"/>
                </a:rPr>
              </a:br>
              <a:r>
                <a:rPr lang="en-US" dirty="0">
                  <a:solidFill>
                    <a:schemeClr val="accent1">
                      <a:lumMod val="75000"/>
                    </a:schemeClr>
                  </a:solidFill>
                  <a:latin typeface="Calibri" panose="020F0502020204030204" pitchFamily="34" charset="0"/>
                  <a:cs typeface="Times New Roman" panose="02020603050405020304" pitchFamily="18" charset="0"/>
                </a:rPr>
                <a:t/>
              </a:r>
              <a:br>
                <a:rPr lang="en-US" dirty="0">
                  <a:solidFill>
                    <a:schemeClr val="accent1">
                      <a:lumMod val="75000"/>
                    </a:schemeClr>
                  </a:solidFill>
                  <a:latin typeface="Calibri" panose="020F0502020204030204" pitchFamily="34" charset="0"/>
                  <a:cs typeface="Times New Roman" panose="02020603050405020304" pitchFamily="18" charset="0"/>
                </a:rPr>
              </a:br>
              <a:r>
                <a:rPr lang="en-US" b="1" dirty="0">
                  <a:solidFill>
                    <a:schemeClr val="accent1">
                      <a:lumMod val="75000"/>
                    </a:schemeClr>
                  </a:solidFill>
                  <a:latin typeface="Calibri" panose="020F0502020204030204" pitchFamily="34" charset="0"/>
                  <a:cs typeface="Times New Roman" panose="02020603050405020304" pitchFamily="18" charset="0"/>
                </a:rPr>
                <a:t>Funding Period = first until last day where you are required to be present at the Host </a:t>
              </a:r>
              <a:r>
                <a:rPr lang="en-US" b="1" dirty="0" smtClean="0">
                  <a:solidFill>
                    <a:schemeClr val="accent1">
                      <a:lumMod val="75000"/>
                    </a:schemeClr>
                  </a:solidFill>
                  <a:latin typeface="Calibri" panose="020F0502020204030204" pitchFamily="34" charset="0"/>
                  <a:cs typeface="Times New Roman" panose="02020603050405020304" pitchFamily="18" charset="0"/>
                </a:rPr>
                <a:t>University</a:t>
              </a:r>
              <a:endParaRPr lang="en-US" b="1" dirty="0">
                <a:solidFill>
                  <a:schemeClr val="accent1">
                    <a:lumMod val="75000"/>
                  </a:schemeClr>
                </a:solidFill>
                <a:latin typeface="Calibri" panose="020F0502020204030204" pitchFamily="34" charset="0"/>
                <a:cs typeface="Times New Roman" panose="02020603050405020304" pitchFamily="18" charset="0"/>
              </a:endParaRPr>
            </a:p>
            <a:p>
              <a:pPr algn="ctr">
                <a:lnSpc>
                  <a:spcPct val="107000"/>
                </a:lnSpc>
                <a:spcAft>
                  <a:spcPts val="800"/>
                </a:spcAft>
              </a:pPr>
              <a:r>
                <a:rPr lang="en-US" dirty="0" smtClean="0">
                  <a:solidFill>
                    <a:schemeClr val="accent1">
                      <a:lumMod val="75000"/>
                    </a:schemeClr>
                  </a:solidFill>
                  <a:latin typeface="Calibri" panose="020F0502020204030204" pitchFamily="34" charset="0"/>
                  <a:cs typeface="Times New Roman" panose="02020603050405020304" pitchFamily="18" charset="0"/>
                </a:rPr>
                <a:t>You can find the template “insurance declaration” on the intranet</a:t>
              </a:r>
              <a:endParaRPr lang="en-US" dirty="0">
                <a:solidFill>
                  <a:schemeClr val="accent1">
                    <a:lumMod val="75000"/>
                  </a:schemeClr>
                </a:solidFill>
                <a:latin typeface="Calibri" panose="020F0502020204030204" pitchFamily="34" charset="0"/>
                <a:cs typeface="Times New Roman" panose="02020603050405020304" pitchFamily="18" charset="0"/>
              </a:endParaRPr>
            </a:p>
          </p:txBody>
        </p:sp>
        <p:sp>
          <p:nvSpPr>
            <p:cNvPr id="14" name="Textfeld 38">
              <a:extLst>
                <a:ext uri="{FF2B5EF4-FFF2-40B4-BE49-F238E27FC236}">
                  <a16:creationId xmlns:a16="http://schemas.microsoft.com/office/drawing/2014/main" id="{04E90929-1804-4643-8BF5-FE63FBA584EA}"/>
                </a:ext>
              </a:extLst>
            </p:cNvPr>
            <p:cNvSpPr txBox="1"/>
            <p:nvPr/>
          </p:nvSpPr>
          <p:spPr>
            <a:xfrm>
              <a:off x="4266776" y="2387810"/>
              <a:ext cx="3326400" cy="421174"/>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OLS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Language Test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39">
              <a:extLst>
                <a:ext uri="{FF2B5EF4-FFF2-40B4-BE49-F238E27FC236}">
                  <a16:creationId xmlns:a16="http://schemas.microsoft.com/office/drawing/2014/main" id="{0345F467-C4ED-4148-A2B7-E670B809C56C}"/>
                </a:ext>
              </a:extLst>
            </p:cNvPr>
            <p:cNvSpPr txBox="1"/>
            <p:nvPr/>
          </p:nvSpPr>
          <p:spPr>
            <a:xfrm>
              <a:off x="4266776" y="2806909"/>
              <a:ext cx="3326400" cy="3082614"/>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You have the opportunity to take a placement test via the EU Academy platform and take part in online language courses to improve your language level</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35">
              <a:extLst>
                <a:ext uri="{FF2B5EF4-FFF2-40B4-BE49-F238E27FC236}">
                  <a16:creationId xmlns:a16="http://schemas.microsoft.com/office/drawing/2014/main" id="{0BB69B3B-DEAD-454B-BBB4-9E5245B9AA18}"/>
                </a:ext>
              </a:extLst>
            </p:cNvPr>
            <p:cNvSpPr txBox="1"/>
            <p:nvPr/>
          </p:nvSpPr>
          <p:spPr>
            <a:xfrm>
              <a:off x="7695277" y="2390985"/>
              <a:ext cx="3326400" cy="421075"/>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Payment of the 1</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st</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Installment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feld 42">
              <a:extLst>
                <a:ext uri="{FF2B5EF4-FFF2-40B4-BE49-F238E27FC236}">
                  <a16:creationId xmlns:a16="http://schemas.microsoft.com/office/drawing/2014/main" id="{6E3E1CB4-FDA9-4386-8E35-1041897B017B}"/>
                </a:ext>
              </a:extLst>
            </p:cNvPr>
            <p:cNvSpPr txBox="1"/>
            <p:nvPr/>
          </p:nvSpPr>
          <p:spPr>
            <a:xfrm>
              <a:off x="7695277" y="2806909"/>
              <a:ext cx="3326476" cy="3082614"/>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cs typeface="Times New Roman" panose="02020603050405020304" pitchFamily="18" charset="0"/>
                </a:rPr>
                <a:t>As soon as we have received the grant agreement and insurance declaration, 80% of the agreed funding amount will be paid out</a:t>
              </a:r>
            </a:p>
          </p:txBody>
        </p:sp>
      </p:grpSp>
    </p:spTree>
    <p:extLst>
      <p:ext uri="{BB962C8B-B14F-4D97-AF65-F5344CB8AC3E}">
        <p14:creationId xmlns:p14="http://schemas.microsoft.com/office/powerpoint/2010/main" val="415853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11</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1477328"/>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a:t>Declaration </a:t>
            </a:r>
            <a:r>
              <a:rPr lang="en-US" dirty="0" smtClean="0"/>
              <a:t>on </a:t>
            </a:r>
            <a:r>
              <a:rPr lang="en-US" dirty="0" err="1" smtClean="0"/>
              <a:t>honour</a:t>
            </a:r>
            <a:r>
              <a:rPr lang="en-US" dirty="0" smtClean="0"/>
              <a:t> </a:t>
            </a:r>
            <a:r>
              <a:rPr lang="en-US" dirty="0"/>
              <a:t>must be submitted before the start of mobility</a:t>
            </a:r>
          </a:p>
          <a:p>
            <a:r>
              <a:rPr lang="en-US" dirty="0"/>
              <a:t>Approval for additional travel days is based on geographic distance in accordance with the </a:t>
            </a:r>
            <a:r>
              <a:rPr lang="en-US" dirty="0">
                <a:hlinkClick r:id="rId3"/>
              </a:rPr>
              <a:t>EU Distance Calculator</a:t>
            </a:r>
            <a:endParaRPr lang="en-US" dirty="0"/>
          </a:p>
          <a:p>
            <a:r>
              <a:rPr lang="en-US" dirty="0" smtClean="0"/>
              <a:t>Receipts </a:t>
            </a:r>
            <a:r>
              <a:rPr lang="en-US" dirty="0"/>
              <a:t>must be kept for </a:t>
            </a:r>
            <a:r>
              <a:rPr lang="en-US" b="1" dirty="0"/>
              <a:t>5 years </a:t>
            </a:r>
            <a:r>
              <a:rPr lang="en-US" dirty="0"/>
              <a:t>and must be provided to the IO upon request</a:t>
            </a:r>
          </a:p>
          <a:p>
            <a:r>
              <a:rPr lang="en-US" dirty="0"/>
              <a:t>If, contrary to expectations, you are not traveling green, let us know immediately</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Before the </a:t>
            </a:r>
            <a:r>
              <a:rPr lang="en-US" dirty="0" smtClean="0"/>
              <a:t>Mobility</a:t>
            </a:r>
            <a:r>
              <a:rPr lang="en-US" dirty="0"/>
              <a:t>: Erasmus+</a:t>
            </a:r>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Green </a:t>
            </a:r>
            <a:r>
              <a:rPr lang="en-US" b="1" dirty="0" smtClean="0"/>
              <a:t>Travel</a:t>
            </a:r>
            <a:endParaRPr lang="en-US" b="1" dirty="0"/>
          </a:p>
        </p:txBody>
      </p:sp>
    </p:spTree>
    <p:extLst>
      <p:ext uri="{BB962C8B-B14F-4D97-AF65-F5344CB8AC3E}">
        <p14:creationId xmlns:p14="http://schemas.microsoft.com/office/powerpoint/2010/main" val="187807805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en-US"/>
              <a:t>During the Mobility</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en-US"/>
              <a:t>LA During the mobility &amp; Confirmation of Stay</a:t>
            </a:r>
          </a:p>
        </p:txBody>
      </p:sp>
    </p:spTree>
    <p:extLst>
      <p:ext uri="{BB962C8B-B14F-4D97-AF65-F5344CB8AC3E}">
        <p14:creationId xmlns:p14="http://schemas.microsoft.com/office/powerpoint/2010/main" val="197969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en-US" smtClean="0"/>
              <a:t>3/28/2024</a:t>
            </a:fld>
            <a:endParaRPr lang="en-US"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en-US" smtClean="0"/>
              <a:pPr/>
              <a:t>13</a:t>
            </a:fld>
            <a:endParaRPr lang="en-US" dirty="0"/>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 name="Gruppieren 1"/>
          <p:cNvGrpSpPr/>
          <p:nvPr/>
        </p:nvGrpSpPr>
        <p:grpSpPr>
          <a:xfrm>
            <a:off x="838200" y="1952388"/>
            <a:ext cx="10183553" cy="3673497"/>
            <a:chOff x="838200" y="2387810"/>
            <a:chExt cx="10183553" cy="2663005"/>
          </a:xfrm>
        </p:grpSpPr>
        <p:grpSp>
          <p:nvGrpSpPr>
            <p:cNvPr id="25" name="Gruppieren 24">
              <a:extLst>
                <a:ext uri="{FF2B5EF4-FFF2-40B4-BE49-F238E27FC236}">
                  <a16:creationId xmlns:a16="http://schemas.microsoft.com/office/drawing/2014/main" id="{56A8554C-A9BC-4AA1-848D-CF2876F3AD3E}"/>
                </a:ext>
              </a:extLst>
            </p:cNvPr>
            <p:cNvGrpSpPr/>
            <p:nvPr/>
          </p:nvGrpSpPr>
          <p:grpSpPr>
            <a:xfrm>
              <a:off x="838200" y="2390985"/>
              <a:ext cx="3326476" cy="2651456"/>
              <a:chOff x="838200" y="2748102"/>
              <a:chExt cx="3326476" cy="2651456"/>
            </a:xfrm>
          </p:grpSpPr>
          <p:sp>
            <p:nvSpPr>
              <p:cNvPr id="11" name="Textfeld 41">
                <a:extLst>
                  <a:ext uri="{FF2B5EF4-FFF2-40B4-BE49-F238E27FC236}">
                    <a16:creationId xmlns:a16="http://schemas.microsoft.com/office/drawing/2014/main" id="{38D9F97C-7E29-4FBB-B1CD-1AAEBD1FBA39}"/>
                  </a:ext>
                </a:extLst>
              </p:cNvPr>
              <p:cNvSpPr txBox="1"/>
              <p:nvPr/>
            </p:nvSpPr>
            <p:spPr>
              <a:xfrm>
                <a:off x="838200" y="2748102"/>
                <a:ext cx="3326476" cy="421123"/>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Confirmation of Stay </a:t>
                </a:r>
                <a:r>
                  <a:rPr lang="en-US"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(Start)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42">
                <a:extLst>
                  <a:ext uri="{FF2B5EF4-FFF2-40B4-BE49-F238E27FC236}">
                    <a16:creationId xmlns:a16="http://schemas.microsoft.com/office/drawing/2014/main" id="{B6F397B8-C26B-489C-B1FA-C20C202DD702}"/>
                  </a:ext>
                </a:extLst>
              </p:cNvPr>
              <p:cNvSpPr txBox="1"/>
              <p:nvPr/>
            </p:nvSpPr>
            <p:spPr>
              <a:xfrm>
                <a:off x="838200" y="3160851"/>
                <a:ext cx="3326476"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cs typeface="Times New Roman" panose="02020603050405020304" pitchFamily="18" charset="0"/>
                  </a:rPr>
                  <a:t>Have the start date of your mobility confirmed by the host university via the Confirmation of </a:t>
                </a:r>
                <a:r>
                  <a:rPr lang="en-US" dirty="0" smtClean="0">
                    <a:solidFill>
                      <a:schemeClr val="accent1">
                        <a:lumMod val="75000"/>
                      </a:schemeClr>
                    </a:solidFill>
                    <a:latin typeface="Calibri" panose="020F0502020204030204" pitchFamily="34" charset="0"/>
                    <a:cs typeface="Times New Roman" panose="02020603050405020304" pitchFamily="18" charset="0"/>
                  </a:rPr>
                  <a:t>Stay</a:t>
                </a:r>
                <a:endParaRPr lang="en-US" dirty="0">
                  <a:solidFill>
                    <a:schemeClr val="accent1">
                      <a:lumMod val="75000"/>
                    </a:schemeClr>
                  </a:solidFill>
                  <a:latin typeface="Calibri" panose="020F0502020204030204" pitchFamily="34" charset="0"/>
                  <a:cs typeface="Times New Roman" panose="02020603050405020304" pitchFamily="18" charset="0"/>
                </a:endParaRPr>
              </a:p>
            </p:txBody>
          </p:sp>
        </p:grpSp>
        <p:grpSp>
          <p:nvGrpSpPr>
            <p:cNvPr id="26" name="Gruppieren 25">
              <a:extLst>
                <a:ext uri="{FF2B5EF4-FFF2-40B4-BE49-F238E27FC236}">
                  <a16:creationId xmlns:a16="http://schemas.microsoft.com/office/drawing/2014/main" id="{D316CE63-72D7-413C-B19C-84150011C557}"/>
                </a:ext>
              </a:extLst>
            </p:cNvPr>
            <p:cNvGrpSpPr/>
            <p:nvPr/>
          </p:nvGrpSpPr>
          <p:grpSpPr>
            <a:xfrm>
              <a:off x="4266776" y="2387810"/>
              <a:ext cx="3326400" cy="2657806"/>
              <a:chOff x="4298950" y="2748102"/>
              <a:chExt cx="3326400" cy="2657806"/>
            </a:xfrm>
          </p:grpSpPr>
          <p:sp>
            <p:nvSpPr>
              <p:cNvPr id="14" name="Textfeld 38">
                <a:extLst>
                  <a:ext uri="{FF2B5EF4-FFF2-40B4-BE49-F238E27FC236}">
                    <a16:creationId xmlns:a16="http://schemas.microsoft.com/office/drawing/2014/main" id="{04E90929-1804-4643-8BF5-FE63FBA584EA}"/>
                  </a:ext>
                </a:extLst>
              </p:cNvPr>
              <p:cNvSpPr txBox="1"/>
              <p:nvPr/>
            </p:nvSpPr>
            <p:spPr>
              <a:xfrm>
                <a:off x="4298950" y="2748102"/>
                <a:ext cx="3326400" cy="421174"/>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During the mobility</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39">
                <a:extLst>
                  <a:ext uri="{FF2B5EF4-FFF2-40B4-BE49-F238E27FC236}">
                    <a16:creationId xmlns:a16="http://schemas.microsoft.com/office/drawing/2014/main" id="{0345F467-C4ED-4148-A2B7-E670B809C56C}"/>
                  </a:ext>
                </a:extLst>
              </p:cNvPr>
              <p:cNvSpPr txBox="1"/>
              <p:nvPr/>
            </p:nvSpPr>
            <p:spPr>
              <a:xfrm>
                <a:off x="4298950" y="3167201"/>
                <a:ext cx="3326400"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Changing course</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 is possible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within the first five weeks after the start of the mobility</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but require the approval of the home and host university.</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Consult the OLA Guide before creating!</a:t>
                </a:r>
              </a:p>
            </p:txBody>
          </p:sp>
        </p:grpSp>
        <p:sp>
          <p:nvSpPr>
            <p:cNvPr id="17" name="Textfeld 35">
              <a:extLst>
                <a:ext uri="{FF2B5EF4-FFF2-40B4-BE49-F238E27FC236}">
                  <a16:creationId xmlns:a16="http://schemas.microsoft.com/office/drawing/2014/main" id="{0BB69B3B-DEAD-454B-BBB4-9E5245B9AA18}"/>
                </a:ext>
              </a:extLst>
            </p:cNvPr>
            <p:cNvSpPr txBox="1"/>
            <p:nvPr/>
          </p:nvSpPr>
          <p:spPr>
            <a:xfrm>
              <a:off x="7695277" y="2390985"/>
              <a:ext cx="3326400" cy="421075"/>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Confirmation of Stay </a:t>
              </a:r>
              <a:r>
                <a:rPr lang="en-US"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feld 42">
              <a:extLst>
                <a:ext uri="{FF2B5EF4-FFF2-40B4-BE49-F238E27FC236}">
                  <a16:creationId xmlns:a16="http://schemas.microsoft.com/office/drawing/2014/main" id="{4A3106AF-84F6-45E9-A3A5-E587F8B3E529}"/>
                </a:ext>
              </a:extLst>
            </p:cNvPr>
            <p:cNvSpPr txBox="1"/>
            <p:nvPr/>
          </p:nvSpPr>
          <p:spPr>
            <a:xfrm>
              <a:off x="7695277" y="2812108"/>
              <a:ext cx="3326476"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cs typeface="Times New Roman" panose="02020603050405020304" pitchFamily="18" charset="0"/>
                </a:rPr>
                <a:t>Have the end date of your mobility confirmed by the host university via the Confirmation of Stay.</a:t>
              </a:r>
            </a:p>
          </p:txBody>
        </p:sp>
      </p:grpSp>
      <p:sp>
        <p:nvSpPr>
          <p:cNvPr id="19"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During the Mobility</a:t>
            </a:r>
          </a:p>
        </p:txBody>
      </p:sp>
      <p:sp>
        <p:nvSpPr>
          <p:cNvPr id="2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LA During the mobility, Confirmation of Stay</a:t>
            </a:r>
          </a:p>
        </p:txBody>
      </p:sp>
    </p:spTree>
    <p:extLst>
      <p:ext uri="{BB962C8B-B14F-4D97-AF65-F5344CB8AC3E}">
        <p14:creationId xmlns:p14="http://schemas.microsoft.com/office/powerpoint/2010/main" val="240101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14</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646331"/>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a:t>If you have any problems or concerns, you can contact us, the International Office of the host university or the </a:t>
            </a:r>
            <a:r>
              <a:rPr lang="en-US" dirty="0">
                <a:hlinkClick r:id="rId3"/>
              </a:rPr>
              <a:t>Psychological Student Counselling Service </a:t>
            </a:r>
            <a:r>
              <a:rPr lang="en-US" dirty="0"/>
              <a:t>at UW/H at any time</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smtClean="0"/>
              <a:t>During the Mobility</a:t>
            </a:r>
            <a:endParaRPr lang="en-US"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(Psychological) Support</a:t>
            </a:r>
            <a:endParaRPr lang="en-US" b="1" dirty="0"/>
          </a:p>
        </p:txBody>
      </p:sp>
    </p:spTree>
    <p:extLst>
      <p:ext uri="{BB962C8B-B14F-4D97-AF65-F5344CB8AC3E}">
        <p14:creationId xmlns:p14="http://schemas.microsoft.com/office/powerpoint/2010/main" val="195471503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en-US"/>
              <a:t>During the Mobility: Erasmus+</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en-US"/>
              <a:t>Changes to the Funding Period</a:t>
            </a:r>
          </a:p>
        </p:txBody>
      </p:sp>
    </p:spTree>
    <p:extLst>
      <p:ext uri="{BB962C8B-B14F-4D97-AF65-F5344CB8AC3E}">
        <p14:creationId xmlns:p14="http://schemas.microsoft.com/office/powerpoint/2010/main" val="2667276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16</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2031325"/>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a:t>The data in the Grant Agreement were provisionally agreed to. It is therefore important that you find out as early as possible during your stay when it will actually end. If you are required to stay longer at the partner </a:t>
            </a:r>
            <a:r>
              <a:rPr lang="en-US" dirty="0" smtClean="0"/>
              <a:t>university </a:t>
            </a:r>
            <a:r>
              <a:rPr lang="en-US" dirty="0"/>
              <a:t>than was stated in the Grant Agreement, please inform us of your wish for an </a:t>
            </a:r>
            <a:r>
              <a:rPr lang="en-US" dirty="0" smtClean="0"/>
              <a:t>extension via Mobility Online, so </a:t>
            </a:r>
            <a:r>
              <a:rPr lang="en-US" dirty="0"/>
              <a:t>that we can check whether an extension of the funding period is possible. An extension of the funding period must be requested </a:t>
            </a:r>
            <a:r>
              <a:rPr lang="en-US" b="1" dirty="0"/>
              <a:t>at least 30 days before the initially agreed to end date in the Grant Agreement</a:t>
            </a:r>
            <a:r>
              <a:rPr lang="en-US" dirty="0"/>
              <a:t>. An increase of the funding amount </a:t>
            </a:r>
            <a:r>
              <a:rPr lang="en-US" b="1" dirty="0"/>
              <a:t>cannot</a:t>
            </a:r>
            <a:r>
              <a:rPr lang="en-US" dirty="0"/>
              <a:t> be requested after the end of the mobility.</a:t>
            </a:r>
          </a:p>
          <a:p>
            <a:pPr marL="0" indent="0">
              <a:buNone/>
            </a:pPr>
            <a:endParaRPr lang="en-US" dirty="0"/>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a:t>During the Mobility: Erasmus+</a:t>
            </a:r>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Changes to the Funding Period</a:t>
            </a:r>
          </a:p>
        </p:txBody>
      </p:sp>
    </p:spTree>
    <p:extLst>
      <p:ext uri="{BB962C8B-B14F-4D97-AF65-F5344CB8AC3E}">
        <p14:creationId xmlns:p14="http://schemas.microsoft.com/office/powerpoint/2010/main" val="2636544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en-US"/>
              <a:t>After the Mobility</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en-US" dirty="0"/>
              <a:t>Transcript of Records</a:t>
            </a:r>
            <a:r>
              <a:rPr lang="en-US" dirty="0" smtClean="0"/>
              <a:t>, Recognition of Study Abroad Achievements, </a:t>
            </a:r>
            <a:r>
              <a:rPr lang="en-US" dirty="0"/>
              <a:t>Experience Report &amp;Travel </a:t>
            </a:r>
            <a:r>
              <a:rPr lang="en-US" dirty="0" err="1" smtClean="0"/>
              <a:t>Behaviour</a:t>
            </a:r>
            <a:endParaRPr lang="en-US" dirty="0"/>
          </a:p>
        </p:txBody>
      </p:sp>
    </p:spTree>
    <p:extLst>
      <p:ext uri="{BB962C8B-B14F-4D97-AF65-F5344CB8AC3E}">
        <p14:creationId xmlns:p14="http://schemas.microsoft.com/office/powerpoint/2010/main" val="3458431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en-US" smtClean="0"/>
              <a:t>3/28/2024</a:t>
            </a:fld>
            <a:endParaRPr lang="en-US"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en-US" smtClean="0"/>
              <a:pPr/>
              <a:t>18</a:t>
            </a:fld>
            <a:endParaRPr lang="en-US" dirty="0"/>
          </a:p>
        </p:txBody>
      </p:sp>
      <p:sp>
        <p:nvSpPr>
          <p:cNvPr id="11" name="Textfeld 41">
            <a:extLst>
              <a:ext uri="{FF2B5EF4-FFF2-40B4-BE49-F238E27FC236}">
                <a16:creationId xmlns:a16="http://schemas.microsoft.com/office/drawing/2014/main" id="{38D9F97C-7E29-4FBB-B1CD-1AAEBD1FBA39}"/>
              </a:ext>
            </a:extLst>
          </p:cNvPr>
          <p:cNvSpPr txBox="1"/>
          <p:nvPr/>
        </p:nvSpPr>
        <p:spPr>
          <a:xfrm>
            <a:off x="838200" y="1794828"/>
            <a:ext cx="3326476" cy="587850"/>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Transcript of Records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42">
            <a:extLst>
              <a:ext uri="{FF2B5EF4-FFF2-40B4-BE49-F238E27FC236}">
                <a16:creationId xmlns:a16="http://schemas.microsoft.com/office/drawing/2014/main" id="{B6F397B8-C26B-489C-B1FA-C20C202DD702}"/>
              </a:ext>
            </a:extLst>
          </p:cNvPr>
          <p:cNvSpPr txBox="1"/>
          <p:nvPr/>
        </p:nvSpPr>
        <p:spPr>
          <a:xfrm>
            <a:off x="838200" y="2382611"/>
            <a:ext cx="3326476"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cs typeface="Times New Roman" panose="02020603050405020304" pitchFamily="18" charset="0"/>
              </a:rPr>
              <a:t>You will receive the Transcript of Records from the host university</a:t>
            </a:r>
          </a:p>
        </p:txBody>
      </p:sp>
      <p:sp>
        <p:nvSpPr>
          <p:cNvPr id="14" name="Textfeld 38">
            <a:extLst>
              <a:ext uri="{FF2B5EF4-FFF2-40B4-BE49-F238E27FC236}">
                <a16:creationId xmlns:a16="http://schemas.microsoft.com/office/drawing/2014/main" id="{04E90929-1804-4643-8BF5-FE63FBA584EA}"/>
              </a:ext>
            </a:extLst>
          </p:cNvPr>
          <p:cNvSpPr txBox="1"/>
          <p:nvPr/>
        </p:nvSpPr>
        <p:spPr>
          <a:xfrm>
            <a:off x="4266776" y="1791652"/>
            <a:ext cx="3326400" cy="587921"/>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Experience Report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39">
            <a:extLst>
              <a:ext uri="{FF2B5EF4-FFF2-40B4-BE49-F238E27FC236}">
                <a16:creationId xmlns:a16="http://schemas.microsoft.com/office/drawing/2014/main" id="{0345F467-C4ED-4148-A2B7-E670B809C56C}"/>
              </a:ext>
            </a:extLst>
          </p:cNvPr>
          <p:cNvSpPr txBox="1"/>
          <p:nvPr/>
        </p:nvSpPr>
        <p:spPr>
          <a:xfrm>
            <a:off x="4266776" y="2385786"/>
            <a:ext cx="3326400"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cs typeface="Times New Roman" panose="02020603050405020304" pitchFamily="18" charset="0"/>
              </a:rPr>
              <a:t>You must prepare </a:t>
            </a:r>
            <a:r>
              <a:rPr lang="en-US" dirty="0" smtClean="0">
                <a:solidFill>
                  <a:schemeClr val="accent1">
                    <a:lumMod val="75000"/>
                  </a:schemeClr>
                </a:solidFill>
                <a:latin typeface="Calibri" panose="020F0502020204030204" pitchFamily="34" charset="0"/>
                <a:cs typeface="Times New Roman" panose="02020603050405020304" pitchFamily="18" charset="0"/>
              </a:rPr>
              <a:t>an experience report </a:t>
            </a:r>
            <a:r>
              <a:rPr lang="en-US" dirty="0">
                <a:solidFill>
                  <a:schemeClr val="accent1">
                    <a:lumMod val="75000"/>
                  </a:schemeClr>
                </a:solidFill>
                <a:latin typeface="Calibri" panose="020F0502020204030204" pitchFamily="34" charset="0"/>
                <a:cs typeface="Times New Roman" panose="02020603050405020304" pitchFamily="18" charset="0"/>
              </a:rPr>
              <a:t>that will be posted on the intranet for future outgoing generations</a:t>
            </a:r>
            <a:r>
              <a:rPr lang="en-US" dirty="0" smtClean="0">
                <a:solidFill>
                  <a:schemeClr val="accent1">
                    <a:lumMod val="75000"/>
                  </a:schemeClr>
                </a:solidFill>
                <a:latin typeface="Calibri" panose="020F0502020204030204" pitchFamily="34" charset="0"/>
                <a:cs typeface="Times New Roman" panose="02020603050405020304" pitchFamily="18" charset="0"/>
              </a:rPr>
              <a:t>.</a:t>
            </a:r>
          </a:p>
          <a:p>
            <a:pPr algn="ctr">
              <a:lnSpc>
                <a:spcPct val="107000"/>
              </a:lnSpc>
              <a:spcAft>
                <a:spcPts val="800"/>
              </a:spcAft>
            </a:pPr>
            <a:r>
              <a:rPr lang="en-US" dirty="0" smtClean="0">
                <a:solidFill>
                  <a:schemeClr val="accent1">
                    <a:lumMod val="75000"/>
                  </a:schemeClr>
                </a:solidFill>
                <a:latin typeface="Calibri" panose="020F0502020204030204" pitchFamily="34" charset="0"/>
                <a:cs typeface="Times New Roman" panose="02020603050405020304" pitchFamily="18" charset="0"/>
              </a:rPr>
              <a:t>Of </a:t>
            </a:r>
            <a:r>
              <a:rPr lang="en-US" dirty="0">
                <a:solidFill>
                  <a:schemeClr val="accent1">
                    <a:lumMod val="75000"/>
                  </a:schemeClr>
                </a:solidFill>
                <a:latin typeface="Calibri" panose="020F0502020204030204" pitchFamily="34" charset="0"/>
                <a:cs typeface="Times New Roman" panose="02020603050405020304" pitchFamily="18" charset="0"/>
              </a:rPr>
              <a:t>course, the experience report can be </a:t>
            </a:r>
            <a:r>
              <a:rPr lang="en-US" dirty="0" smtClean="0">
                <a:solidFill>
                  <a:schemeClr val="accent1">
                    <a:lumMod val="75000"/>
                  </a:schemeClr>
                </a:solidFill>
                <a:latin typeface="Calibri" panose="020F0502020204030204" pitchFamily="34" charset="0"/>
                <a:cs typeface="Times New Roman" panose="02020603050405020304" pitchFamily="18" charset="0"/>
              </a:rPr>
              <a:t>anonymized.</a:t>
            </a:r>
            <a:endParaRPr lang="en-US"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Textfeld 35">
            <a:extLst>
              <a:ext uri="{FF2B5EF4-FFF2-40B4-BE49-F238E27FC236}">
                <a16:creationId xmlns:a16="http://schemas.microsoft.com/office/drawing/2014/main" id="{0BB69B3B-DEAD-454B-BBB4-9E5245B9AA18}"/>
              </a:ext>
            </a:extLst>
          </p:cNvPr>
          <p:cNvSpPr txBox="1"/>
          <p:nvPr/>
        </p:nvSpPr>
        <p:spPr>
          <a:xfrm>
            <a:off x="7695277" y="1794828"/>
            <a:ext cx="3326400" cy="587783"/>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en-US"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Travel </a:t>
            </a:r>
            <a:r>
              <a:rPr lang="en-US" b="1"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Behaviour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feld 42">
            <a:extLst>
              <a:ext uri="{FF2B5EF4-FFF2-40B4-BE49-F238E27FC236}">
                <a16:creationId xmlns:a16="http://schemas.microsoft.com/office/drawing/2014/main" id="{4A3106AF-84F6-45E9-A3A5-E587F8B3E529}"/>
              </a:ext>
            </a:extLst>
          </p:cNvPr>
          <p:cNvSpPr txBox="1"/>
          <p:nvPr/>
        </p:nvSpPr>
        <p:spPr>
          <a:xfrm>
            <a:off x="7695277" y="2390985"/>
            <a:ext cx="3326476"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rgbClr val="004F9F"/>
                </a:solidFill>
                <a:latin typeface="Calibri" panose="020F0502020204030204" pitchFamily="34" charset="0"/>
                <a:ea typeface="Calibri" panose="020F0502020204030204" pitchFamily="34" charset="0"/>
                <a:cs typeface="Times New Roman" panose="02020603050405020304" pitchFamily="18" charset="0"/>
              </a:rPr>
              <a:t>For the Sustainability </a:t>
            </a:r>
            <a:r>
              <a:rPr lang="en-US" dirty="0" smtClean="0">
                <a:solidFill>
                  <a:srgbClr val="004F9F"/>
                </a:solidFill>
                <a:latin typeface="Calibri" panose="020F0502020204030204" pitchFamily="34" charset="0"/>
                <a:ea typeface="Calibri" panose="020F0502020204030204" pitchFamily="34" charset="0"/>
                <a:cs typeface="Times New Roman" panose="02020603050405020304" pitchFamily="18" charset="0"/>
              </a:rPr>
              <a:t>Department of </a:t>
            </a:r>
            <a:r>
              <a:rPr lang="en-US" dirty="0">
                <a:solidFill>
                  <a:srgbClr val="004F9F"/>
                </a:solidFill>
                <a:latin typeface="Calibri" panose="020F0502020204030204" pitchFamily="34" charset="0"/>
                <a:ea typeface="Calibri" panose="020F0502020204030204" pitchFamily="34" charset="0"/>
                <a:cs typeface="Times New Roman" panose="02020603050405020304" pitchFamily="18" charset="0"/>
              </a:rPr>
              <a:t>the UW/H, you must provide information on the means of transport used to travel to and from </a:t>
            </a:r>
            <a:r>
              <a:rPr lang="en-US" dirty="0" smtClean="0">
                <a:solidFill>
                  <a:srgbClr val="004F9F"/>
                </a:solidFill>
                <a:latin typeface="Calibri" panose="020F0502020204030204" pitchFamily="34" charset="0"/>
                <a:ea typeface="Calibri" panose="020F0502020204030204" pitchFamily="34" charset="0"/>
                <a:cs typeface="Times New Roman" panose="02020603050405020304" pitchFamily="18" charset="0"/>
              </a:rPr>
              <a:t>your host university.</a:t>
            </a:r>
            <a:endParaRPr lang="en-US" dirty="0">
              <a:solidFill>
                <a:schemeClr val="accent1">
                  <a:lumMod val="75000"/>
                </a:schemeClr>
              </a:solidFill>
              <a:latin typeface="Calibri" panose="020F0502020204030204" pitchFamily="34" charset="0"/>
              <a:cs typeface="Times New Roman" panose="02020603050405020304" pitchFamily="18" charset="0"/>
            </a:endParaRPr>
          </a:p>
        </p:txBody>
      </p:sp>
      <p:sp>
        <p:nvSpPr>
          <p:cNvPr id="19"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After the Mobility</a:t>
            </a:r>
          </a:p>
        </p:txBody>
      </p:sp>
      <p:sp>
        <p:nvSpPr>
          <p:cNvPr id="2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Transcript of Records, </a:t>
            </a:r>
            <a:r>
              <a:rPr lang="en-US" b="1" dirty="0" smtClean="0"/>
              <a:t>Experience </a:t>
            </a:r>
            <a:r>
              <a:rPr lang="en-US" b="1" dirty="0"/>
              <a:t> </a:t>
            </a:r>
            <a:r>
              <a:rPr lang="en-US" b="1" dirty="0" smtClean="0"/>
              <a:t>Report </a:t>
            </a:r>
            <a:r>
              <a:rPr lang="en-US" b="1" dirty="0"/>
              <a:t>&amp;Travel </a:t>
            </a:r>
            <a:r>
              <a:rPr lang="en-US" b="1" dirty="0" err="1" smtClean="0"/>
              <a:t>Behaviour</a:t>
            </a:r>
            <a:endParaRPr lang="en-US" b="1" dirty="0"/>
          </a:p>
        </p:txBody>
      </p:sp>
    </p:spTree>
    <p:extLst>
      <p:ext uri="{BB962C8B-B14F-4D97-AF65-F5344CB8AC3E}">
        <p14:creationId xmlns:p14="http://schemas.microsoft.com/office/powerpoint/2010/main" val="3912750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19</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3693319"/>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a:t>Send your approved LAs and the transcript of records from the host university to your faculty/department in order to have your achievements abroad </a:t>
            </a:r>
            <a:r>
              <a:rPr lang="en-US" dirty="0" err="1" smtClean="0"/>
              <a:t>recognised</a:t>
            </a:r>
            <a:endParaRPr lang="en-US" dirty="0" smtClean="0"/>
          </a:p>
          <a:p>
            <a:endParaRPr lang="en-US" dirty="0"/>
          </a:p>
          <a:p>
            <a:r>
              <a:rPr lang="en-US" dirty="0" smtClean="0"/>
              <a:t>Only </a:t>
            </a:r>
            <a:r>
              <a:rPr lang="en-US" dirty="0"/>
              <a:t>credits </a:t>
            </a:r>
            <a:r>
              <a:rPr lang="en-US" b="1" dirty="0"/>
              <a:t>that have been previously approved </a:t>
            </a:r>
            <a:r>
              <a:rPr lang="en-US" b="1" dirty="0" smtClean="0"/>
              <a:t>via </a:t>
            </a:r>
            <a:r>
              <a:rPr lang="en-US" b="1" dirty="0"/>
              <a:t>the LA </a:t>
            </a:r>
            <a:r>
              <a:rPr lang="en-US" dirty="0"/>
              <a:t>can be </a:t>
            </a:r>
            <a:r>
              <a:rPr lang="en-US" dirty="0" err="1" smtClean="0"/>
              <a:t>recognised</a:t>
            </a:r>
            <a:endParaRPr lang="en-US" dirty="0" smtClean="0"/>
          </a:p>
          <a:p>
            <a:endParaRPr lang="en-US" dirty="0"/>
          </a:p>
          <a:p>
            <a:r>
              <a:rPr lang="en-US" b="1" dirty="0" smtClean="0"/>
              <a:t>Students </a:t>
            </a:r>
            <a:r>
              <a:rPr lang="en-US" b="1" dirty="0"/>
              <a:t>of the Faculty of </a:t>
            </a:r>
            <a:r>
              <a:rPr lang="en-US" b="1" dirty="0" smtClean="0"/>
              <a:t>Management, </a:t>
            </a:r>
            <a:r>
              <a:rPr lang="en-US" b="1" dirty="0"/>
              <a:t>Economics and Society </a:t>
            </a:r>
            <a:r>
              <a:rPr lang="en-US" dirty="0" smtClean="0"/>
              <a:t>have to </a:t>
            </a:r>
            <a:r>
              <a:rPr lang="en-US" dirty="0"/>
              <a:t>also complete the </a:t>
            </a:r>
            <a:r>
              <a:rPr lang="en-US" dirty="0" smtClean="0"/>
              <a:t>recognition form</a:t>
            </a:r>
            <a:r>
              <a:rPr lang="en-US" dirty="0"/>
              <a:t>, which can be found on the IO intranet site, and send it together with the LAs and the </a:t>
            </a:r>
            <a:r>
              <a:rPr lang="en-US" dirty="0" err="1"/>
              <a:t>ToR</a:t>
            </a:r>
            <a:r>
              <a:rPr lang="en-US" dirty="0"/>
              <a:t> to the Examinations Office. Please note that ungraded achievements cannot be </a:t>
            </a:r>
            <a:r>
              <a:rPr lang="en-US" dirty="0" err="1"/>
              <a:t>recognised</a:t>
            </a:r>
            <a:r>
              <a:rPr lang="en-US" dirty="0" smtClean="0"/>
              <a:t>.</a:t>
            </a:r>
          </a:p>
          <a:p>
            <a:endParaRPr lang="en-US" dirty="0"/>
          </a:p>
          <a:p>
            <a:r>
              <a:rPr lang="en-US" b="1" dirty="0" smtClean="0"/>
              <a:t>Dentistry </a:t>
            </a:r>
            <a:r>
              <a:rPr lang="en-US" b="1" dirty="0"/>
              <a:t>students </a:t>
            </a:r>
            <a:r>
              <a:rPr lang="en-US" dirty="0"/>
              <a:t>must obtain confirmation from the host university of the practical work they have completed so that it can be </a:t>
            </a:r>
            <a:r>
              <a:rPr lang="en-US" dirty="0" err="1"/>
              <a:t>recognised</a:t>
            </a:r>
            <a:r>
              <a:rPr lang="en-US" dirty="0"/>
              <a:t> at the UW/H for the integrated </a:t>
            </a:r>
            <a:r>
              <a:rPr lang="en-US" dirty="0" smtClean="0"/>
              <a:t>course</a:t>
            </a:r>
          </a:p>
          <a:p>
            <a:endParaRPr lang="en-US" dirty="0"/>
          </a:p>
          <a:p>
            <a:r>
              <a:rPr lang="en-US" dirty="0" smtClean="0"/>
              <a:t>A </a:t>
            </a:r>
            <a:r>
              <a:rPr lang="en-US" b="1" dirty="0"/>
              <a:t>grade conversion table </a:t>
            </a:r>
            <a:r>
              <a:rPr lang="en-US" dirty="0"/>
              <a:t>is available on the IO intranet page</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smtClean="0"/>
              <a:t>After the Mobility</a:t>
            </a:r>
            <a:endParaRPr lang="en-US"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Recognition of Study Abroad Achievements </a:t>
            </a:r>
            <a:endParaRPr lang="en-US" b="1" dirty="0"/>
          </a:p>
        </p:txBody>
      </p:sp>
    </p:spTree>
    <p:extLst>
      <p:ext uri="{BB962C8B-B14F-4D97-AF65-F5344CB8AC3E}">
        <p14:creationId xmlns:p14="http://schemas.microsoft.com/office/powerpoint/2010/main" val="3996028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en-US" dirty="0"/>
              <a:t>Before the </a:t>
            </a:r>
            <a:r>
              <a:rPr lang="en-US" dirty="0" smtClean="0"/>
              <a:t>Mobility</a:t>
            </a:r>
            <a:endParaRPr lang="en-US" dirty="0"/>
          </a:p>
        </p:txBody>
      </p:sp>
    </p:spTree>
    <p:extLst>
      <p:ext uri="{BB962C8B-B14F-4D97-AF65-F5344CB8AC3E}">
        <p14:creationId xmlns:p14="http://schemas.microsoft.com/office/powerpoint/2010/main" val="310047412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96587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en-US"/>
              <a:t>After the Mobility: Erasmus+</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en-US" dirty="0"/>
              <a:t>Recalculation of the Funding Sum, Erasmus Survey &amp; Payment of the 2nd </a:t>
            </a:r>
            <a:r>
              <a:rPr lang="en-US" dirty="0" smtClean="0"/>
              <a:t>Instalment</a:t>
            </a:r>
            <a:endParaRPr lang="en-US" dirty="0"/>
          </a:p>
        </p:txBody>
      </p:sp>
    </p:spTree>
    <p:extLst>
      <p:ext uri="{BB962C8B-B14F-4D97-AF65-F5344CB8AC3E}">
        <p14:creationId xmlns:p14="http://schemas.microsoft.com/office/powerpoint/2010/main" val="206373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21</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2585323"/>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If the confirmed duration of stay is </a:t>
            </a:r>
            <a:r>
              <a:rPr lang="en-US" sz="1800" b="1">
                <a:effectLst/>
                <a:latin typeface="Calibri" panose="020F0502020204030204" pitchFamily="34" charset="0"/>
                <a:ea typeface="Calibri" panose="020F0502020204030204" pitchFamily="34" charset="0"/>
                <a:cs typeface="Times New Roman" panose="02020603050405020304" pitchFamily="18" charset="0"/>
              </a:rPr>
              <a:t>longer</a:t>
            </a:r>
            <a:r>
              <a:rPr lang="en-US" sz="1800">
                <a:effectLst/>
                <a:latin typeface="Calibri" panose="020F0502020204030204" pitchFamily="34" charset="0"/>
                <a:ea typeface="Calibri" panose="020F0502020204030204" pitchFamily="34" charset="0"/>
                <a:cs typeface="Times New Roman" panose="02020603050405020304" pitchFamily="18" charset="0"/>
              </a:rPr>
              <a:t> than stated in the (last agreed to) Grant Agreement, the additional days are considered a Zero-Grant-Period (= counts towards the Erasmus-Quota, but </a:t>
            </a:r>
            <a:r>
              <a:rPr lang="en-US" sz="1800" b="1">
                <a:effectLst/>
                <a:latin typeface="Calibri" panose="020F0502020204030204" pitchFamily="34" charset="0"/>
                <a:ea typeface="Calibri" panose="020F0502020204030204" pitchFamily="34" charset="0"/>
                <a:cs typeface="Times New Roman" panose="02020603050405020304" pitchFamily="18" charset="0"/>
              </a:rPr>
              <a:t>no</a:t>
            </a:r>
            <a:r>
              <a:rPr lang="en-US" sz="1800">
                <a:effectLst/>
                <a:latin typeface="Calibri" panose="020F0502020204030204" pitchFamily="34" charset="0"/>
                <a:ea typeface="Calibri" panose="020F0502020204030204" pitchFamily="34" charset="0"/>
                <a:cs typeface="Times New Roman" panose="02020603050405020304" pitchFamily="18" charset="0"/>
              </a:rPr>
              <a:t> funding is paid out).</a:t>
            </a:r>
            <a:endParaRPr lang="en-US"/>
          </a:p>
          <a:p>
            <a:pPr marL="0" indent="0">
              <a:buNone/>
            </a:pPr>
            <a:endParaRPr lang="en-US"/>
          </a:p>
          <a:p>
            <a:r>
              <a:rPr lang="en-US" sz="1800">
                <a:effectLst/>
                <a:latin typeface="Calibri" panose="020F0502020204030204" pitchFamily="34" charset="0"/>
                <a:ea typeface="Calibri" panose="020F0502020204030204" pitchFamily="34" charset="0"/>
                <a:cs typeface="Times New Roman" panose="02020603050405020304" pitchFamily="18" charset="0"/>
              </a:rPr>
              <a:t>If the confirmed duration of stay </a:t>
            </a:r>
            <a:r>
              <a:rPr lang="en-US" sz="1800" b="1">
                <a:effectLst/>
                <a:latin typeface="Calibri" panose="020F0502020204030204" pitchFamily="34" charset="0"/>
                <a:ea typeface="Calibri" panose="020F0502020204030204" pitchFamily="34" charset="0"/>
                <a:cs typeface="Times New Roman" panose="02020603050405020304" pitchFamily="18" charset="0"/>
              </a:rPr>
              <a:t>is more than 5 days shorter</a:t>
            </a:r>
            <a:r>
              <a:rPr lang="en-US" sz="1800">
                <a:effectLst/>
                <a:latin typeface="Calibri" panose="020F0502020204030204" pitchFamily="34" charset="0"/>
                <a:ea typeface="Calibri" panose="020F0502020204030204" pitchFamily="34" charset="0"/>
                <a:cs typeface="Times New Roman" panose="02020603050405020304" pitchFamily="18" charset="0"/>
              </a:rPr>
              <a:t> than indicated in the Grant Agreement, the funding duration and amount will be updated. The participant must refund any overpayment.</a:t>
            </a:r>
          </a:p>
          <a:p>
            <a:pPr marL="0" indent="0">
              <a:buNone/>
            </a:pPr>
            <a:endParaRPr lang="en-US"/>
          </a:p>
          <a:p>
            <a:r>
              <a:rPr lang="en-US"/>
              <a:t>If the confirmed length of stay differs from the agreed to upon length of stay by more than 5 day, then the funding sum will </a:t>
            </a:r>
            <a:r>
              <a:rPr lang="en-US" b="1"/>
              <a:t>not</a:t>
            </a:r>
            <a:r>
              <a:rPr lang="en-US"/>
              <a:t> be adjusted</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a:t>After the Mobility: Erasmus+</a:t>
            </a:r>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Recalculation of the Funding Sum</a:t>
            </a:r>
          </a:p>
        </p:txBody>
      </p:sp>
    </p:spTree>
    <p:extLst>
      <p:ext uri="{BB962C8B-B14F-4D97-AF65-F5344CB8AC3E}">
        <p14:creationId xmlns:p14="http://schemas.microsoft.com/office/powerpoint/2010/main" val="102590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E60D4-CEA9-4085-B985-A62BA534E10F}"/>
              </a:ext>
            </a:extLst>
          </p:cNvPr>
          <p:cNvSpPr>
            <a:spLocks noGrp="1"/>
          </p:cNvSpPr>
          <p:nvPr>
            <p:ph type="title"/>
          </p:nvPr>
        </p:nvSpPr>
        <p:spPr/>
        <p:txBody>
          <a:bodyPr/>
          <a:lstStyle/>
          <a:p>
            <a:r>
              <a:rPr lang="en-US" dirty="0"/>
              <a:t>After the Mobility: Erasmus+</a:t>
            </a:r>
            <a:br>
              <a:rPr lang="en-US" dirty="0"/>
            </a:br>
            <a:endParaRPr lang="en-US" dirty="0"/>
          </a:p>
        </p:txBody>
      </p:sp>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en-US" smtClean="0"/>
              <a:t>3/28/2024</a:t>
            </a:fld>
            <a:endParaRPr lang="en-US"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en-US" smtClean="0"/>
              <a:pPr/>
              <a:t>22</a:t>
            </a:fld>
            <a:endParaRPr lang="en-US" dirty="0"/>
          </a:p>
        </p:txBody>
      </p:sp>
      <p:sp>
        <p:nvSpPr>
          <p:cNvPr id="7"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p:txBody>
          <a:bodyPr/>
          <a:lstStyle/>
          <a:p>
            <a:r>
              <a:rPr lang="en-US" b="1" dirty="0"/>
              <a:t>Erasmus Survey &amp; Payment of the 2nd </a:t>
            </a:r>
            <a:r>
              <a:rPr lang="en-US" b="1" dirty="0" smtClean="0"/>
              <a:t>Instalment</a:t>
            </a:r>
            <a:endParaRPr lang="en-US" b="1" dirty="0"/>
          </a:p>
          <a:p>
            <a:endParaRPr lang="en-US" dirty="0"/>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uppieren 2"/>
          <p:cNvGrpSpPr/>
          <p:nvPr/>
        </p:nvGrpSpPr>
        <p:grpSpPr>
          <a:xfrm>
            <a:off x="2718512" y="2387810"/>
            <a:ext cx="6754977" cy="2657806"/>
            <a:chOff x="2501475" y="2387810"/>
            <a:chExt cx="6754977" cy="2657806"/>
          </a:xfrm>
        </p:grpSpPr>
        <p:grpSp>
          <p:nvGrpSpPr>
            <p:cNvPr id="26" name="Gruppieren 25">
              <a:extLst>
                <a:ext uri="{FF2B5EF4-FFF2-40B4-BE49-F238E27FC236}">
                  <a16:creationId xmlns:a16="http://schemas.microsoft.com/office/drawing/2014/main" id="{D316CE63-72D7-413C-B19C-84150011C557}"/>
                </a:ext>
              </a:extLst>
            </p:cNvPr>
            <p:cNvGrpSpPr/>
            <p:nvPr/>
          </p:nvGrpSpPr>
          <p:grpSpPr>
            <a:xfrm>
              <a:off x="2501475" y="2387810"/>
              <a:ext cx="3326400" cy="2657806"/>
              <a:chOff x="4298950" y="2748102"/>
              <a:chExt cx="3326400" cy="2657806"/>
            </a:xfrm>
          </p:grpSpPr>
          <p:sp>
            <p:nvSpPr>
              <p:cNvPr id="14" name="Textfeld 38">
                <a:extLst>
                  <a:ext uri="{FF2B5EF4-FFF2-40B4-BE49-F238E27FC236}">
                    <a16:creationId xmlns:a16="http://schemas.microsoft.com/office/drawing/2014/main" id="{04E90929-1804-4643-8BF5-FE63FBA584EA}"/>
                  </a:ext>
                </a:extLst>
              </p:cNvPr>
              <p:cNvSpPr txBox="1"/>
              <p:nvPr/>
            </p:nvSpPr>
            <p:spPr>
              <a:xfrm>
                <a:off x="4298950" y="2748102"/>
                <a:ext cx="3326400" cy="421174"/>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US" b="1" dirty="0">
                    <a:solidFill>
                      <a:schemeClr val="bg1"/>
                    </a:solidFill>
                    <a:latin typeface="Calibri" panose="020F0502020204030204" pitchFamily="34" charset="0"/>
                    <a:cs typeface="Times New Roman" panose="02020603050405020304" pitchFamily="18" charset="0"/>
                  </a:rPr>
                  <a:t>Erasmus Survey</a:t>
                </a:r>
              </a:p>
            </p:txBody>
          </p:sp>
          <p:sp>
            <p:nvSpPr>
              <p:cNvPr id="15" name="Textfeld 39">
                <a:extLst>
                  <a:ext uri="{FF2B5EF4-FFF2-40B4-BE49-F238E27FC236}">
                    <a16:creationId xmlns:a16="http://schemas.microsoft.com/office/drawing/2014/main" id="{0345F467-C4ED-4148-A2B7-E670B809C56C}"/>
                  </a:ext>
                </a:extLst>
              </p:cNvPr>
              <p:cNvSpPr txBox="1"/>
              <p:nvPr/>
            </p:nvSpPr>
            <p:spPr>
              <a:xfrm>
                <a:off x="4298950" y="3167201"/>
                <a:ext cx="3326400"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800" dirty="0">
                    <a:solidFill>
                      <a:srgbClr val="004F9F"/>
                    </a:solidFill>
                    <a:effectLst/>
                    <a:latin typeface="Calibri" panose="020F0502020204030204" pitchFamily="34" charset="0"/>
                    <a:ea typeface="Calibri" panose="020F0502020204030204" pitchFamily="34" charset="0"/>
                    <a:cs typeface="Times New Roman" panose="02020603050405020304" pitchFamily="18" charset="0"/>
                  </a:rPr>
                  <a:t>At the end of your mobility, you will be asked to participate in the Erasmus survey of the EU commission. The participation is mandatory</a:t>
                </a:r>
                <a:r>
                  <a:rPr lang="en-US" sz="1800" dirty="0" smtClean="0">
                    <a:solidFill>
                      <a:srgbClr val="004F9F"/>
                    </a:solidFill>
                    <a:effectLst/>
                    <a:latin typeface="Calibri" panose="020F0502020204030204" pitchFamily="34" charset="0"/>
                    <a:ea typeface="Calibri" panose="020F0502020204030204" pitchFamily="34" charset="0"/>
                    <a:cs typeface="Times New Roman" panose="02020603050405020304" pitchFamily="18" charset="0"/>
                  </a:rPr>
                  <a:t>. You will receive a link via e-mail.</a:t>
                </a:r>
                <a:endParaRPr lang="en-US" sz="1800" dirty="0">
                  <a:solidFill>
                    <a:srgbClr val="004F9F"/>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dirty="0">
                  <a:solidFill>
                    <a:schemeClr val="accent1">
                      <a:lumMod val="75000"/>
                    </a:schemeClr>
                  </a:solidFill>
                  <a:latin typeface="Calibri" panose="020F0502020204030204" pitchFamily="34" charset="0"/>
                  <a:cs typeface="Times New Roman" panose="02020603050405020304" pitchFamily="18" charset="0"/>
                </a:endParaRPr>
              </a:p>
              <a:p>
                <a:pPr algn="ct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xtfeld 35">
              <a:extLst>
                <a:ext uri="{FF2B5EF4-FFF2-40B4-BE49-F238E27FC236}">
                  <a16:creationId xmlns:a16="http://schemas.microsoft.com/office/drawing/2014/main" id="{0BB69B3B-DEAD-454B-BBB4-9E5245B9AA18}"/>
                </a:ext>
              </a:extLst>
            </p:cNvPr>
            <p:cNvSpPr txBox="1"/>
            <p:nvPr/>
          </p:nvSpPr>
          <p:spPr>
            <a:xfrm>
              <a:off x="5929976" y="2390985"/>
              <a:ext cx="3326400" cy="421075"/>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Payment of the 2nd </a:t>
              </a:r>
              <a:r>
                <a:rPr lang="en-US"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Instalment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feld 42">
              <a:extLst>
                <a:ext uri="{FF2B5EF4-FFF2-40B4-BE49-F238E27FC236}">
                  <a16:creationId xmlns:a16="http://schemas.microsoft.com/office/drawing/2014/main" id="{6E3E1CB4-FDA9-4386-8E35-1041897B017B}"/>
                </a:ext>
              </a:extLst>
            </p:cNvPr>
            <p:cNvSpPr txBox="1"/>
            <p:nvPr/>
          </p:nvSpPr>
          <p:spPr>
            <a:xfrm>
              <a:off x="5929976" y="2806909"/>
              <a:ext cx="3326476"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chemeClr val="accent1">
                      <a:lumMod val="75000"/>
                    </a:schemeClr>
                  </a:solidFill>
                  <a:latin typeface="Calibri" panose="020F0502020204030204" pitchFamily="34" charset="0"/>
                  <a:cs typeface="Times New Roman" panose="02020603050405020304" pitchFamily="18" charset="0"/>
                </a:rPr>
                <a:t>As soon as the IO has received the final document, the 2nd </a:t>
              </a:r>
              <a:r>
                <a:rPr lang="en-US" dirty="0" smtClean="0">
                  <a:solidFill>
                    <a:schemeClr val="accent1">
                      <a:lumMod val="75000"/>
                    </a:schemeClr>
                  </a:solidFill>
                  <a:latin typeface="Calibri" panose="020F0502020204030204" pitchFamily="34" charset="0"/>
                  <a:cs typeface="Times New Roman" panose="02020603050405020304" pitchFamily="18" charset="0"/>
                </a:rPr>
                <a:t>instalment </a:t>
              </a:r>
              <a:r>
                <a:rPr lang="en-US" dirty="0">
                  <a:solidFill>
                    <a:schemeClr val="accent1">
                      <a:lumMod val="75000"/>
                    </a:schemeClr>
                  </a:solidFill>
                  <a:latin typeface="Calibri" panose="020F0502020204030204" pitchFamily="34" charset="0"/>
                  <a:cs typeface="Times New Roman" panose="02020603050405020304" pitchFamily="18" charset="0"/>
                </a:rPr>
                <a:t>will be paid out.</a:t>
              </a:r>
            </a:p>
          </p:txBody>
        </p:sp>
      </p:grpSp>
    </p:spTree>
    <p:extLst>
      <p:ext uri="{BB962C8B-B14F-4D97-AF65-F5344CB8AC3E}">
        <p14:creationId xmlns:p14="http://schemas.microsoft.com/office/powerpoint/2010/main" val="3090236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96587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en-US"/>
              <a:t>Further Information</a:t>
            </a:r>
          </a:p>
        </p:txBody>
      </p:sp>
    </p:spTree>
    <p:extLst>
      <p:ext uri="{BB962C8B-B14F-4D97-AF65-F5344CB8AC3E}">
        <p14:creationId xmlns:p14="http://schemas.microsoft.com/office/powerpoint/2010/main" val="1186812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BDB4DFA-3271-9C46-B18A-B31FF126849E}"/>
              </a:ext>
            </a:extLst>
          </p:cNvPr>
          <p:cNvSpPr>
            <a:spLocks noGrp="1"/>
          </p:cNvSpPr>
          <p:nvPr>
            <p:ph type="title"/>
          </p:nvPr>
        </p:nvSpPr>
        <p:spPr/>
        <p:txBody>
          <a:bodyPr/>
          <a:lstStyle/>
          <a:p>
            <a:r>
              <a:rPr lang="en-US"/>
              <a:t>Further Information</a:t>
            </a:r>
            <a:br>
              <a:rPr lang="en-US"/>
            </a:br>
            <a:endParaRPr lang="en-US"/>
          </a:p>
        </p:txBody>
      </p:sp>
      <p:sp>
        <p:nvSpPr>
          <p:cNvPr id="2" name="Fußzeilenplatzhalter 1">
            <a:extLst>
              <a:ext uri="{FF2B5EF4-FFF2-40B4-BE49-F238E27FC236}">
                <a16:creationId xmlns:a16="http://schemas.microsoft.com/office/drawing/2014/main" id="{FEB22895-8435-1F4A-B4BA-CDF5CFAE89D3}"/>
              </a:ext>
            </a:extLst>
          </p:cNvPr>
          <p:cNvSpPr>
            <a:spLocks noGrp="1"/>
          </p:cNvSpPr>
          <p:nvPr>
            <p:ph type="ftr" sz="quarter" idx="11"/>
          </p:nvPr>
        </p:nvSpPr>
        <p:spPr/>
        <p:txBody>
          <a:bodyPr/>
          <a:lstStyle/>
          <a:p>
            <a:endParaRPr lang="en-US">
              <a:solidFill>
                <a:srgbClr val="6F6F6E"/>
              </a:solidFill>
            </a:endParaRPr>
          </a:p>
        </p:txBody>
      </p:sp>
      <p:sp>
        <p:nvSpPr>
          <p:cNvPr id="3" name="Foliennummernplatzhalter 2">
            <a:extLst>
              <a:ext uri="{FF2B5EF4-FFF2-40B4-BE49-F238E27FC236}">
                <a16:creationId xmlns:a16="http://schemas.microsoft.com/office/drawing/2014/main" id="{B41ACE4C-1C3E-D149-AF8F-94895071B182}"/>
              </a:ext>
            </a:extLst>
          </p:cNvPr>
          <p:cNvSpPr>
            <a:spLocks noGrp="1"/>
          </p:cNvSpPr>
          <p:nvPr>
            <p:ph type="sldNum" sz="quarter" idx="12"/>
          </p:nvPr>
        </p:nvSpPr>
        <p:spPr/>
        <p:txBody>
          <a:bodyPr/>
          <a:lstStyle/>
          <a:p>
            <a:fld id="{BBDAF7BE-D89C-6B49-BAC7-BAB901C4C797}" type="slidenum">
              <a:rPr lang="en-US" smtClean="0"/>
              <a:pPr/>
              <a:t>24</a:t>
            </a:fld>
            <a:endParaRPr lang="en-US"/>
          </a:p>
        </p:txBody>
      </p:sp>
      <p:sp>
        <p:nvSpPr>
          <p:cNvPr id="4" name="Datumsplatzhalter 3">
            <a:extLst>
              <a:ext uri="{FF2B5EF4-FFF2-40B4-BE49-F238E27FC236}">
                <a16:creationId xmlns:a16="http://schemas.microsoft.com/office/drawing/2014/main" id="{F3FAAD97-1B38-CB4F-AB68-802B7E5BFFF6}"/>
              </a:ext>
            </a:extLst>
          </p:cNvPr>
          <p:cNvSpPr>
            <a:spLocks noGrp="1"/>
          </p:cNvSpPr>
          <p:nvPr>
            <p:ph type="dt" sz="half" idx="10"/>
          </p:nvPr>
        </p:nvSpPr>
        <p:spPr/>
        <p:txBody>
          <a:bodyPr/>
          <a:lstStyle/>
          <a:p>
            <a:fld id="{D43EA382-03EA-A341-91F3-A9335D442593}" type="datetime1">
              <a:rPr lang="en-US" smtClean="0"/>
              <a:t>3/28/2024</a:t>
            </a:fld>
            <a:endParaRPr lang="en-US"/>
          </a:p>
        </p:txBody>
      </p:sp>
      <p:sp>
        <p:nvSpPr>
          <p:cNvPr id="10" name="Textplatzhalter 9">
            <a:extLst>
              <a:ext uri="{FF2B5EF4-FFF2-40B4-BE49-F238E27FC236}">
                <a16:creationId xmlns:a16="http://schemas.microsoft.com/office/drawing/2014/main" id="{4B80AA14-98AE-AC41-B20C-86D6F2872F1B}"/>
              </a:ext>
            </a:extLst>
          </p:cNvPr>
          <p:cNvSpPr>
            <a:spLocks noGrp="1"/>
          </p:cNvSpPr>
          <p:nvPr>
            <p:ph type="body" sz="quarter" idx="13"/>
          </p:nvPr>
        </p:nvSpPr>
        <p:spPr/>
        <p:txBody>
          <a:bodyPr/>
          <a:lstStyle/>
          <a:p>
            <a:r>
              <a:rPr lang="en-US" b="1" dirty="0"/>
              <a:t>Funding Amount in the Erasmus+ Project </a:t>
            </a:r>
            <a:r>
              <a:rPr lang="en-US" b="1" dirty="0" smtClean="0"/>
              <a:t>2023</a:t>
            </a:r>
            <a:endParaRPr lang="en-US" b="1" dirty="0"/>
          </a:p>
          <a:p>
            <a:r>
              <a:rPr lang="en-US" b="1" dirty="0"/>
              <a:t/>
            </a:r>
            <a:br>
              <a:rPr lang="en-US" b="1" dirty="0"/>
            </a:br>
            <a:r>
              <a:rPr lang="en-US" b="1" dirty="0"/>
              <a:t>Erasmus+ Project 2021</a:t>
            </a:r>
          </a:p>
        </p:txBody>
      </p:sp>
      <p:graphicFrame>
        <p:nvGraphicFramePr>
          <p:cNvPr id="11" name="Inhaltsplatzhalter 3">
            <a:extLst>
              <a:ext uri="{FF2B5EF4-FFF2-40B4-BE49-F238E27FC236}">
                <a16:creationId xmlns:a16="http://schemas.microsoft.com/office/drawing/2014/main" id="{270253EA-C029-4902-8705-E850A1DF7846}"/>
              </a:ext>
            </a:extLst>
          </p:cNvPr>
          <p:cNvGraphicFramePr>
            <a:graphicFrameLocks/>
          </p:cNvGraphicFramePr>
          <p:nvPr>
            <p:extLst>
              <p:ext uri="{D42A27DB-BD31-4B8C-83A1-F6EECF244321}">
                <p14:modId xmlns:p14="http://schemas.microsoft.com/office/powerpoint/2010/main" val="811026051"/>
              </p:ext>
            </p:extLst>
          </p:nvPr>
        </p:nvGraphicFramePr>
        <p:xfrm>
          <a:off x="838200" y="1748633"/>
          <a:ext cx="10284231" cy="4351338"/>
        </p:xfrm>
        <a:graphic>
          <a:graphicData uri="http://schemas.openxmlformats.org/drawingml/2006/table">
            <a:tbl>
              <a:tblPr firstRow="1" firstCol="1" bandRow="1">
                <a:tableStyleId>{5C22544A-7EE6-4342-B048-85BDC9FD1C3A}</a:tableStyleId>
              </a:tblPr>
              <a:tblGrid>
                <a:gridCol w="1796604">
                  <a:extLst>
                    <a:ext uri="{9D8B030D-6E8A-4147-A177-3AD203B41FA5}">
                      <a16:colId xmlns:a16="http://schemas.microsoft.com/office/drawing/2014/main" val="3630711936"/>
                    </a:ext>
                  </a:extLst>
                </a:gridCol>
                <a:gridCol w="2129250">
                  <a:extLst>
                    <a:ext uri="{9D8B030D-6E8A-4147-A177-3AD203B41FA5}">
                      <a16:colId xmlns:a16="http://schemas.microsoft.com/office/drawing/2014/main" val="3335626107"/>
                    </a:ext>
                  </a:extLst>
                </a:gridCol>
                <a:gridCol w="1668786">
                  <a:extLst>
                    <a:ext uri="{9D8B030D-6E8A-4147-A177-3AD203B41FA5}">
                      <a16:colId xmlns:a16="http://schemas.microsoft.com/office/drawing/2014/main" val="260832946"/>
                    </a:ext>
                  </a:extLst>
                </a:gridCol>
                <a:gridCol w="1563197">
                  <a:extLst>
                    <a:ext uri="{9D8B030D-6E8A-4147-A177-3AD203B41FA5}">
                      <a16:colId xmlns:a16="http://schemas.microsoft.com/office/drawing/2014/main" val="775359832"/>
                    </a:ext>
                  </a:extLst>
                </a:gridCol>
                <a:gridCol w="1563197">
                  <a:extLst>
                    <a:ext uri="{9D8B030D-6E8A-4147-A177-3AD203B41FA5}">
                      <a16:colId xmlns:a16="http://schemas.microsoft.com/office/drawing/2014/main" val="1581474469"/>
                    </a:ext>
                  </a:extLst>
                </a:gridCol>
                <a:gridCol w="1563197">
                  <a:extLst>
                    <a:ext uri="{9D8B030D-6E8A-4147-A177-3AD203B41FA5}">
                      <a16:colId xmlns:a16="http://schemas.microsoft.com/office/drawing/2014/main" val="4163810174"/>
                    </a:ext>
                  </a:extLst>
                </a:gridCol>
              </a:tblGrid>
              <a:tr h="991715">
                <a:tc>
                  <a:txBody>
                    <a:bodyPr/>
                    <a:lstStyle/>
                    <a:p>
                      <a:pPr algn="ctr">
                        <a:lnSpc>
                          <a:spcPct val="107000"/>
                        </a:lnSpc>
                        <a:spcAft>
                          <a:spcPts val="800"/>
                        </a:spcAft>
                      </a:pPr>
                      <a:r>
                        <a:rPr lang="en-US" sz="1800" noProof="0">
                          <a:effectLst/>
                          <a:latin typeface="Calibri" panose="020F0502020204030204" pitchFamily="34" charset="0"/>
                          <a:ea typeface="Calibri" panose="020F0502020204030204" pitchFamily="34" charset="0"/>
                          <a:cs typeface="Times New Roman" panose="02020603050405020304" pitchFamily="18" charset="0"/>
                        </a:rPr>
                        <a:t>Country Group</a:t>
                      </a:r>
                      <a:endParaRPr lang="en-US"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en-US" sz="1800" noProof="0" dirty="0" smtClean="0">
                          <a:effectLst/>
                        </a:rPr>
                        <a:t>Countries</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en-US" sz="1800" noProof="0">
                          <a:effectLst/>
                          <a:latin typeface="Calibri" panose="020F0502020204030204" pitchFamily="34" charset="0"/>
                          <a:ea typeface="Calibri" panose="020F0502020204030204" pitchFamily="34" charset="0"/>
                          <a:cs typeface="Times New Roman" panose="02020603050405020304" pitchFamily="18" charset="0"/>
                        </a:rPr>
                        <a:t>Erasmus Studies</a:t>
                      </a:r>
                      <a:endParaRPr lang="en-US"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en-US" sz="1800" noProof="0">
                          <a:effectLst/>
                        </a:rPr>
                        <a:t>Erasmus Internship</a:t>
                      </a:r>
                      <a:endParaRPr lang="en-US"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en-US" sz="1800" b="1" kern="1200" noProof="0">
                          <a:solidFill>
                            <a:schemeClr val="lt1"/>
                          </a:solidFill>
                          <a:effectLst/>
                          <a:latin typeface="+mn-lt"/>
                          <a:ea typeface="+mn-ea"/>
                          <a:cs typeface="+mn-cs"/>
                        </a:rPr>
                        <a:t>Social Top-up &amp; Special Funds</a:t>
                      </a:r>
                    </a:p>
                  </a:txBody>
                  <a:tcPr marL="62198" marR="62198" marT="0" marB="0" anchor="ctr">
                    <a:solidFill>
                      <a:schemeClr val="accent1">
                        <a:lumMod val="50000"/>
                      </a:schemeClr>
                    </a:solidFill>
                  </a:tcPr>
                </a:tc>
                <a:tc>
                  <a:txBody>
                    <a:bodyPr/>
                    <a:lstStyle/>
                    <a:p>
                      <a:pPr algn="ctr">
                        <a:lnSpc>
                          <a:spcPct val="107000"/>
                        </a:lnSpc>
                        <a:spcAft>
                          <a:spcPts val="800"/>
                        </a:spcAft>
                      </a:pPr>
                      <a:r>
                        <a:rPr lang="en-US" sz="1800" b="1" kern="1200" noProof="0">
                          <a:solidFill>
                            <a:schemeClr val="lt1"/>
                          </a:solidFill>
                          <a:effectLst/>
                          <a:latin typeface="+mn-lt"/>
                          <a:ea typeface="+mn-ea"/>
                          <a:cs typeface="+mn-cs"/>
                        </a:rPr>
                        <a:t>Top-up Traveling Green</a:t>
                      </a:r>
                    </a:p>
                  </a:txBody>
                  <a:tcPr marL="62198" marR="62198" marT="0" marB="0" anchor="ctr">
                    <a:solidFill>
                      <a:schemeClr val="accent1">
                        <a:lumMod val="50000"/>
                      </a:schemeClr>
                    </a:solidFill>
                  </a:tcPr>
                </a:tc>
                <a:extLst>
                  <a:ext uri="{0D108BD9-81ED-4DB2-BD59-A6C34878D82A}">
                    <a16:rowId xmlns:a16="http://schemas.microsoft.com/office/drawing/2014/main" val="2572695749"/>
                  </a:ext>
                </a:extLst>
              </a:tr>
              <a:tr h="967988">
                <a:tc>
                  <a:txBody>
                    <a:bodyPr/>
                    <a:lstStyle/>
                    <a:p>
                      <a:pPr algn="ctr">
                        <a:lnSpc>
                          <a:spcPct val="107000"/>
                        </a:lnSpc>
                        <a:spcAft>
                          <a:spcPts val="800"/>
                        </a:spcAft>
                      </a:pPr>
                      <a:r>
                        <a:rPr lang="en-US" sz="1400" b="1" noProof="0">
                          <a:solidFill>
                            <a:schemeClr val="accent1">
                              <a:lumMod val="50000"/>
                            </a:schemeClr>
                          </a:solidFill>
                          <a:effectLst/>
                        </a:rPr>
                        <a:t>Group 1</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60000"/>
                        <a:lumOff val="40000"/>
                      </a:schemeClr>
                    </a:solidFill>
                  </a:tcPr>
                </a:tc>
                <a:tc>
                  <a:txBody>
                    <a:bodyPr/>
                    <a:lstStyle/>
                    <a:p>
                      <a:pPr>
                        <a:lnSpc>
                          <a:spcPct val="107000"/>
                        </a:lnSpc>
                        <a:spcAft>
                          <a:spcPts val="800"/>
                        </a:spcAft>
                      </a:pPr>
                      <a:r>
                        <a:rPr lang="en-US" sz="1400" b="1" noProof="0">
                          <a:solidFill>
                            <a:schemeClr val="accent1">
                              <a:lumMod val="50000"/>
                            </a:schemeClr>
                          </a:solidFill>
                          <a:effectLst/>
                        </a:rPr>
                        <a:t>Denmark, Finland, Ireland, Iceland, Luxemburg, Norway, Sweden</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60000"/>
                        <a:lumOff val="40000"/>
                      </a:schemeClr>
                    </a:solidFill>
                  </a:tcPr>
                </a:tc>
                <a:tc>
                  <a:txBody>
                    <a:bodyPr/>
                    <a:lstStyle/>
                    <a:p>
                      <a:pPr algn="ctr">
                        <a:lnSpc>
                          <a:spcPct val="107000"/>
                        </a:lnSpc>
                        <a:spcAft>
                          <a:spcPts val="800"/>
                        </a:spcAft>
                      </a:pPr>
                      <a:r>
                        <a:rPr lang="en-US" sz="1400" b="1" noProof="0">
                          <a:solidFill>
                            <a:schemeClr val="accent1">
                              <a:lumMod val="50000"/>
                            </a:schemeClr>
                          </a:solidFill>
                          <a:effectLst/>
                        </a:rPr>
                        <a:t>600€/Month</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60000"/>
                        <a:lumOff val="40000"/>
                      </a:schemeClr>
                    </a:solidFill>
                  </a:tcPr>
                </a:tc>
                <a:tc rowSpan="3">
                  <a:txBody>
                    <a:bodyPr/>
                    <a:lstStyle/>
                    <a:p>
                      <a:pPr algn="ctr">
                        <a:lnSpc>
                          <a:spcPct val="107000"/>
                        </a:lnSpc>
                        <a:spcAft>
                          <a:spcPts val="800"/>
                        </a:spcAft>
                      </a:pPr>
                      <a:r>
                        <a:rPr lang="en-US" sz="1400" b="1" noProof="0">
                          <a:solidFill>
                            <a:schemeClr val="bg1"/>
                          </a:solidFill>
                          <a:effectLst/>
                        </a:rPr>
                        <a:t>+ 150€/Month</a:t>
                      </a:r>
                    </a:p>
                  </a:txBody>
                  <a:tcPr marL="62198" marR="62198" marT="0" marB="0" anchor="ctr">
                    <a:solidFill>
                      <a:srgbClr val="00B0F0"/>
                    </a:solidFill>
                  </a:tcPr>
                </a:tc>
                <a:tc rowSpan="3">
                  <a:txBody>
                    <a:bodyPr/>
                    <a:lstStyle/>
                    <a:p>
                      <a:pPr algn="l">
                        <a:lnSpc>
                          <a:spcPct val="107000"/>
                        </a:lnSpc>
                        <a:spcAft>
                          <a:spcPts val="800"/>
                        </a:spcAft>
                      </a:pPr>
                      <a:r>
                        <a:rPr lang="en-US" sz="1200" b="1"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baseline="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250€/Month</a:t>
                      </a:r>
                      <a:endParaRPr lang="en-US" sz="1200" b="1"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rgbClr val="00B0F0"/>
                    </a:solidFill>
                  </a:tcPr>
                </a:tc>
                <a:tc rowSpan="3">
                  <a:txBody>
                    <a:bodyPr/>
                    <a:lstStyle/>
                    <a:p>
                      <a:pPr algn="ctr">
                        <a:lnSpc>
                          <a:spcPct val="107000"/>
                        </a:lnSpc>
                        <a:spcAft>
                          <a:spcPts val="800"/>
                        </a:spcAft>
                      </a:pPr>
                      <a:r>
                        <a:rPr lang="en-US" sz="1400" b="1" noProof="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One </a:t>
                      </a:r>
                      <a:r>
                        <a:rPr lang="en-US" sz="14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time payment of 50€ and </a:t>
                      </a:r>
                      <a:r>
                        <a:rPr lang="en-US" sz="1400" b="1" noProof="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up </a:t>
                      </a:r>
                      <a:r>
                        <a:rPr lang="en-US" sz="14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4 additional travel </a:t>
                      </a:r>
                      <a:r>
                        <a:rPr lang="en-US" sz="1400" b="1" noProof="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days</a:t>
                      </a:r>
                      <a:endParaRPr lang="en-US" sz="14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rgbClr val="00B0F0"/>
                    </a:solidFill>
                  </a:tcPr>
                </a:tc>
                <a:extLst>
                  <a:ext uri="{0D108BD9-81ED-4DB2-BD59-A6C34878D82A}">
                    <a16:rowId xmlns:a16="http://schemas.microsoft.com/office/drawing/2014/main" val="1785663175"/>
                  </a:ext>
                </a:extLst>
              </a:tr>
              <a:tr h="967988">
                <a:tc>
                  <a:txBody>
                    <a:bodyPr/>
                    <a:lstStyle/>
                    <a:p>
                      <a:pPr algn="ctr">
                        <a:lnSpc>
                          <a:spcPct val="107000"/>
                        </a:lnSpc>
                        <a:spcAft>
                          <a:spcPts val="800"/>
                        </a:spcAft>
                      </a:pPr>
                      <a:r>
                        <a:rPr lang="en-US" sz="1400" b="1" noProof="0">
                          <a:solidFill>
                            <a:schemeClr val="accent1">
                              <a:lumMod val="50000"/>
                            </a:schemeClr>
                          </a:solidFill>
                          <a:effectLst/>
                        </a:rPr>
                        <a:t>Group 2 </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a:txBody>
                    <a:bodyPr/>
                    <a:lstStyle/>
                    <a:p>
                      <a:pPr>
                        <a:lnSpc>
                          <a:spcPct val="107000"/>
                        </a:lnSpc>
                        <a:spcAft>
                          <a:spcPts val="800"/>
                        </a:spcAft>
                      </a:pPr>
                      <a:r>
                        <a:rPr lang="en-US" sz="1400" b="1" noProof="0">
                          <a:solidFill>
                            <a:schemeClr val="accent1">
                              <a:lumMod val="50000"/>
                            </a:schemeClr>
                          </a:solidFill>
                          <a:effectLst/>
                        </a:rPr>
                        <a:t>Belgium, Germany, France, Greece, Italy, Malta, Netherlands, Austria, Portugal, Spain, Cyprus</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a:txBody>
                    <a:bodyPr/>
                    <a:lstStyle/>
                    <a:p>
                      <a:pPr algn="ctr">
                        <a:lnSpc>
                          <a:spcPct val="107000"/>
                        </a:lnSpc>
                        <a:spcAft>
                          <a:spcPts val="800"/>
                        </a:spcAft>
                      </a:pPr>
                      <a:r>
                        <a:rPr lang="en-US" sz="1400" b="1" noProof="0">
                          <a:solidFill>
                            <a:schemeClr val="accent1">
                              <a:lumMod val="50000"/>
                            </a:schemeClr>
                          </a:solidFill>
                          <a:effectLst/>
                        </a:rPr>
                        <a:t>540€/Month</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vMerge="1">
                  <a:txBody>
                    <a:bodyPr/>
                    <a:lstStyle/>
                    <a:p>
                      <a:pPr algn="ctr">
                        <a:lnSpc>
                          <a:spcPct val="107000"/>
                        </a:lnSpc>
                        <a:spcAft>
                          <a:spcPts val="800"/>
                        </a:spcAft>
                      </a:pPr>
                      <a:r>
                        <a:rPr lang="de-DE" sz="1400" b="1" dirty="0">
                          <a:solidFill>
                            <a:schemeClr val="accent1">
                              <a:lumMod val="50000"/>
                            </a:schemeClr>
                          </a:solidFill>
                          <a:effectLst/>
                        </a:rPr>
                        <a:t>+ 105€</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vMerge="1">
                  <a:txBody>
                    <a:bodyPr/>
                    <a:lstStyle/>
                    <a:p>
                      <a:pPr algn="ctr">
                        <a:lnSpc>
                          <a:spcPct val="107000"/>
                        </a:lnSpc>
                        <a:spcAft>
                          <a:spcPts val="800"/>
                        </a:spcAft>
                      </a:pP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vMerge="1">
                  <a:txBody>
                    <a:bodyPr/>
                    <a:lstStyle/>
                    <a:p>
                      <a:endParaRPr lang="de-DE"/>
                    </a:p>
                  </a:txBody>
                  <a:tcPr/>
                </a:tc>
                <a:extLst>
                  <a:ext uri="{0D108BD9-81ED-4DB2-BD59-A6C34878D82A}">
                    <a16:rowId xmlns:a16="http://schemas.microsoft.com/office/drawing/2014/main" val="2519040613"/>
                  </a:ext>
                </a:extLst>
              </a:tr>
              <a:tr h="1423647">
                <a:tc>
                  <a:txBody>
                    <a:bodyPr/>
                    <a:lstStyle/>
                    <a:p>
                      <a:pPr algn="ctr">
                        <a:lnSpc>
                          <a:spcPct val="107000"/>
                        </a:lnSpc>
                        <a:spcAft>
                          <a:spcPts val="800"/>
                        </a:spcAft>
                      </a:pPr>
                      <a:r>
                        <a:rPr lang="en-US" sz="1400" b="1" noProof="0">
                          <a:solidFill>
                            <a:schemeClr val="accent1">
                              <a:lumMod val="50000"/>
                            </a:schemeClr>
                          </a:solidFill>
                          <a:effectLst/>
                        </a:rPr>
                        <a:t>Group 3</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a:txBody>
                    <a:bodyPr/>
                    <a:lstStyle/>
                    <a:p>
                      <a:pPr>
                        <a:lnSpc>
                          <a:spcPct val="107000"/>
                        </a:lnSpc>
                        <a:spcAft>
                          <a:spcPts val="800"/>
                        </a:spcAft>
                      </a:pPr>
                      <a:r>
                        <a:rPr lang="en-US" sz="1400" b="1" noProof="0">
                          <a:solidFill>
                            <a:schemeClr val="accent1">
                              <a:lumMod val="50000"/>
                            </a:schemeClr>
                          </a:solidFill>
                          <a:effectLst/>
                        </a:rPr>
                        <a:t>Bulgaria, Estonia, Croatia, Latvia, Lithuania, Poland, North Macedonia, Romania, Serbia, Slovakia, Slovenia, Czechia, Turkey, Hungary</a:t>
                      </a:r>
                      <a:endParaRPr lang="en-US" sz="1400" b="1" noProof="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a:txBody>
                    <a:bodyPr/>
                    <a:lstStyle/>
                    <a:p>
                      <a:pPr algn="ctr">
                        <a:lnSpc>
                          <a:spcPct val="107000"/>
                        </a:lnSpc>
                        <a:spcAft>
                          <a:spcPts val="800"/>
                        </a:spcAft>
                      </a:pPr>
                      <a:r>
                        <a:rPr lang="en-US" sz="1400" b="1" noProof="0" dirty="0">
                          <a:solidFill>
                            <a:schemeClr val="accent1">
                              <a:lumMod val="50000"/>
                            </a:schemeClr>
                          </a:solidFill>
                          <a:effectLst/>
                        </a:rPr>
                        <a:t>490€/Month</a:t>
                      </a:r>
                      <a:endParaRPr lang="en-US" sz="1400" b="1"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vMerge="1">
                  <a:txBody>
                    <a:bodyPr/>
                    <a:lstStyle/>
                    <a:p>
                      <a:pPr algn="ctr">
                        <a:lnSpc>
                          <a:spcPct val="107000"/>
                        </a:lnSpc>
                        <a:spcAft>
                          <a:spcPts val="800"/>
                        </a:spcAft>
                      </a:pPr>
                      <a:r>
                        <a:rPr lang="de-DE" sz="1400" b="1" dirty="0">
                          <a:solidFill>
                            <a:schemeClr val="accent1">
                              <a:lumMod val="50000"/>
                            </a:schemeClr>
                          </a:solidFill>
                          <a:effectLst/>
                        </a:rPr>
                        <a:t>+ 105€</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vMerge="1">
                  <a:txBody>
                    <a:bodyPr/>
                    <a:lstStyle/>
                    <a:p>
                      <a:pPr algn="ctr">
                        <a:lnSpc>
                          <a:spcPct val="107000"/>
                        </a:lnSpc>
                        <a:spcAft>
                          <a:spcPts val="800"/>
                        </a:spcAft>
                      </a:pP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vMerge="1">
                  <a:txBody>
                    <a:bodyPr/>
                    <a:lstStyle/>
                    <a:p>
                      <a:endParaRPr lang="de-DE"/>
                    </a:p>
                  </a:txBody>
                  <a:tcPr/>
                </a:tc>
                <a:extLst>
                  <a:ext uri="{0D108BD9-81ED-4DB2-BD59-A6C34878D82A}">
                    <a16:rowId xmlns:a16="http://schemas.microsoft.com/office/drawing/2014/main" val="1432933425"/>
                  </a:ext>
                </a:extLst>
              </a:tr>
            </a:tbl>
          </a:graphicData>
        </a:graphic>
      </p:graphicFrame>
    </p:spTree>
    <p:extLst>
      <p:ext uri="{BB962C8B-B14F-4D97-AF65-F5344CB8AC3E}">
        <p14:creationId xmlns:p14="http://schemas.microsoft.com/office/powerpoint/2010/main" val="3039722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E0A88-AC96-4F33-ACDD-DC8FA6BF3C4E}"/>
              </a:ext>
            </a:extLst>
          </p:cNvPr>
          <p:cNvSpPr>
            <a:spLocks noGrp="1"/>
          </p:cNvSpPr>
          <p:nvPr>
            <p:ph type="title"/>
          </p:nvPr>
        </p:nvSpPr>
        <p:spPr/>
        <p:txBody>
          <a:bodyPr/>
          <a:lstStyle/>
          <a:p>
            <a:r>
              <a:rPr lang="en-US"/>
              <a:t>Further Information</a:t>
            </a:r>
          </a:p>
        </p:txBody>
      </p:sp>
      <p:sp>
        <p:nvSpPr>
          <p:cNvPr id="3" name="Inhaltsplatzhalter 2">
            <a:extLst>
              <a:ext uri="{FF2B5EF4-FFF2-40B4-BE49-F238E27FC236}">
                <a16:creationId xmlns:a16="http://schemas.microsoft.com/office/drawing/2014/main" id="{EFAA15B2-1104-4EAC-A91A-C5E53F5AF5A3}"/>
              </a:ext>
            </a:extLst>
          </p:cNvPr>
          <p:cNvSpPr>
            <a:spLocks noGrp="1"/>
          </p:cNvSpPr>
          <p:nvPr>
            <p:ph idx="1"/>
          </p:nvPr>
        </p:nvSpPr>
        <p:spPr>
          <a:xfrm>
            <a:off x="838200" y="1798071"/>
            <a:ext cx="10515600" cy="2063715"/>
          </a:xfrm>
        </p:spPr>
        <p:txBody>
          <a:bodyPr/>
          <a:lstStyle/>
          <a:p>
            <a:r>
              <a:rPr lang="en-US" sz="2000" b="0" dirty="0">
                <a:solidFill>
                  <a:schemeClr val="accent1">
                    <a:lumMod val="75000"/>
                  </a:schemeClr>
                </a:solidFill>
                <a:latin typeface="Calibri" panose="020F0502020204030204" pitchFamily="34" charset="0"/>
                <a:cs typeface="Times New Roman" panose="02020603050405020304" pitchFamily="18" charset="0"/>
              </a:rPr>
              <a:t>The entire mobility process will be handled via Mobility Online for the first </a:t>
            </a:r>
            <a:r>
              <a:rPr lang="en-US" sz="2000" b="0" dirty="0" smtClean="0">
                <a:solidFill>
                  <a:schemeClr val="accent1">
                    <a:lumMod val="75000"/>
                  </a:schemeClr>
                </a:solidFill>
                <a:latin typeface="Calibri" panose="020F0502020204030204" pitchFamily="34" charset="0"/>
                <a:cs typeface="Times New Roman" panose="02020603050405020304" pitchFamily="18" charset="0"/>
              </a:rPr>
              <a:t>time</a:t>
            </a:r>
          </a:p>
          <a:p>
            <a:r>
              <a:rPr lang="en-US" sz="2000" b="0" dirty="0" smtClean="0">
                <a:solidFill>
                  <a:schemeClr val="accent1">
                    <a:lumMod val="75000"/>
                  </a:schemeClr>
                </a:solidFill>
                <a:latin typeface="Calibri" panose="020F0502020204030204" pitchFamily="34" charset="0"/>
                <a:cs typeface="Times New Roman" panose="02020603050405020304" pitchFamily="18" charset="0"/>
              </a:rPr>
              <a:t>You </a:t>
            </a:r>
            <a:r>
              <a:rPr lang="en-US" sz="2000" b="0" dirty="0">
                <a:solidFill>
                  <a:schemeClr val="accent1">
                    <a:lumMod val="75000"/>
                  </a:schemeClr>
                </a:solidFill>
                <a:latin typeface="Calibri" panose="020F0502020204030204" pitchFamily="34" charset="0"/>
                <a:cs typeface="Times New Roman" panose="02020603050405020304" pitchFamily="18" charset="0"/>
              </a:rPr>
              <a:t>will be moved to the respective mobility process (</a:t>
            </a:r>
            <a:r>
              <a:rPr lang="en-US" sz="2000" b="0" dirty="0" smtClean="0">
                <a:solidFill>
                  <a:schemeClr val="accent1">
                    <a:lumMod val="75000"/>
                  </a:schemeClr>
                </a:solidFill>
                <a:latin typeface="Calibri" panose="020F0502020204030204" pitchFamily="34" charset="0"/>
                <a:cs typeface="Times New Roman" panose="02020603050405020304" pitchFamily="18" charset="0"/>
              </a:rPr>
              <a:t>Erasmus, Global </a:t>
            </a:r>
            <a:r>
              <a:rPr lang="en-US" sz="2000" b="0" dirty="0">
                <a:solidFill>
                  <a:schemeClr val="accent1">
                    <a:lumMod val="75000"/>
                  </a:schemeClr>
                </a:solidFill>
                <a:latin typeface="Calibri" panose="020F0502020204030204" pitchFamily="34" charset="0"/>
                <a:cs typeface="Times New Roman" panose="02020603050405020304" pitchFamily="18" charset="0"/>
              </a:rPr>
              <a:t>or SEMP) in the coming days </a:t>
            </a:r>
            <a:r>
              <a:rPr lang="en-US" sz="2000" b="0" dirty="0" smtClean="0">
                <a:solidFill>
                  <a:schemeClr val="accent1">
                    <a:lumMod val="75000"/>
                  </a:schemeClr>
                </a:solidFill>
                <a:latin typeface="Calibri" panose="020F0502020204030204" pitchFamily="34" charset="0"/>
                <a:cs typeface="Times New Roman" panose="02020603050405020304" pitchFamily="18" charset="0"/>
                <a:sym typeface="Wingdings" panose="05000000000000000000" pitchFamily="2" charset="2"/>
              </a:rPr>
              <a:t> </a:t>
            </a:r>
            <a:r>
              <a:rPr lang="en-US" sz="2000" b="0" dirty="0" smtClean="0">
                <a:solidFill>
                  <a:schemeClr val="accent1">
                    <a:lumMod val="75000"/>
                  </a:schemeClr>
                </a:solidFill>
                <a:latin typeface="Calibri" panose="020F0502020204030204" pitchFamily="34" charset="0"/>
                <a:cs typeface="Times New Roman" panose="02020603050405020304" pitchFamily="18" charset="0"/>
              </a:rPr>
              <a:t>The </a:t>
            </a:r>
            <a:r>
              <a:rPr lang="en-US" sz="2000" b="0" dirty="0">
                <a:solidFill>
                  <a:schemeClr val="accent1">
                    <a:lumMod val="75000"/>
                  </a:schemeClr>
                </a:solidFill>
                <a:latin typeface="Calibri" panose="020F0502020204030204" pitchFamily="34" charset="0"/>
                <a:cs typeface="Times New Roman" panose="02020603050405020304" pitchFamily="18" charset="0"/>
              </a:rPr>
              <a:t>respective workflow will then be displayed in the account you have already created for your application </a:t>
            </a:r>
            <a:endParaRPr lang="en-US" sz="2000" b="0" dirty="0" smtClean="0">
              <a:solidFill>
                <a:schemeClr val="accent1">
                  <a:lumMod val="75000"/>
                </a:schemeClr>
              </a:solidFill>
              <a:latin typeface="Calibri" panose="020F0502020204030204" pitchFamily="34" charset="0"/>
              <a:cs typeface="Times New Roman" panose="02020603050405020304" pitchFamily="18" charset="0"/>
            </a:endParaRPr>
          </a:p>
          <a:p>
            <a:r>
              <a:rPr lang="en-US" sz="2000" b="0" dirty="0" smtClean="0">
                <a:solidFill>
                  <a:schemeClr val="accent1">
                    <a:lumMod val="75000"/>
                  </a:schemeClr>
                </a:solidFill>
                <a:latin typeface="Calibri" panose="020F0502020204030204" pitchFamily="34" charset="0"/>
                <a:cs typeface="Times New Roman" panose="02020603050405020304" pitchFamily="18" charset="0"/>
              </a:rPr>
              <a:t>Please </a:t>
            </a:r>
            <a:r>
              <a:rPr lang="en-US" sz="2000" b="0" dirty="0">
                <a:solidFill>
                  <a:schemeClr val="accent1">
                    <a:lumMod val="75000"/>
                  </a:schemeClr>
                </a:solidFill>
                <a:latin typeface="Calibri" panose="020F0502020204030204" pitchFamily="34" charset="0"/>
                <a:cs typeface="Times New Roman" panose="02020603050405020304" pitchFamily="18" charset="0"/>
              </a:rPr>
              <a:t>note the yellow help texts that have been inserted for some steps</a:t>
            </a:r>
          </a:p>
        </p:txBody>
      </p:sp>
      <p:sp>
        <p:nvSpPr>
          <p:cNvPr id="4" name="Datumsplatzhalter 3">
            <a:extLst>
              <a:ext uri="{FF2B5EF4-FFF2-40B4-BE49-F238E27FC236}">
                <a16:creationId xmlns:a16="http://schemas.microsoft.com/office/drawing/2014/main" id="{BDF4A0A5-317C-46A5-BA8F-AD5718F9B2AA}"/>
              </a:ext>
            </a:extLst>
          </p:cNvPr>
          <p:cNvSpPr>
            <a:spLocks noGrp="1"/>
          </p:cNvSpPr>
          <p:nvPr>
            <p:ph type="dt" sz="half" idx="10"/>
          </p:nvPr>
        </p:nvSpPr>
        <p:spPr/>
        <p:txBody>
          <a:bodyPr/>
          <a:lstStyle/>
          <a:p>
            <a:fld id="{A3300B15-71B3-2640-88D4-EAE915F51ABA}" type="datetime1">
              <a:rPr lang="en-US" smtClean="0"/>
              <a:t>3/28/2024</a:t>
            </a:fld>
            <a:endParaRPr lang="en-US"/>
          </a:p>
        </p:txBody>
      </p:sp>
      <p:sp>
        <p:nvSpPr>
          <p:cNvPr id="5" name="Fußzeilenplatzhalter 4">
            <a:extLst>
              <a:ext uri="{FF2B5EF4-FFF2-40B4-BE49-F238E27FC236}">
                <a16:creationId xmlns:a16="http://schemas.microsoft.com/office/drawing/2014/main" id="{7D4A99B7-BEDC-434A-AE55-F27FD70025A2}"/>
              </a:ext>
            </a:extLst>
          </p:cNvPr>
          <p:cNvSpPr>
            <a:spLocks noGrp="1"/>
          </p:cNvSpPr>
          <p:nvPr>
            <p:ph type="ftr" sz="quarter" idx="11"/>
          </p:nvPr>
        </p:nvSpPr>
        <p:spPr/>
        <p:txBody>
          <a:bodyPr/>
          <a:lstStyle/>
          <a:p>
            <a:endParaRPr lang="en-US">
              <a:solidFill>
                <a:srgbClr val="6F6F6E"/>
              </a:solidFill>
            </a:endParaRPr>
          </a:p>
        </p:txBody>
      </p:sp>
      <p:sp>
        <p:nvSpPr>
          <p:cNvPr id="6" name="Foliennummernplatzhalter 5">
            <a:extLst>
              <a:ext uri="{FF2B5EF4-FFF2-40B4-BE49-F238E27FC236}">
                <a16:creationId xmlns:a16="http://schemas.microsoft.com/office/drawing/2014/main" id="{2B028BB8-F286-454B-9BC8-FF569049C597}"/>
              </a:ext>
            </a:extLst>
          </p:cNvPr>
          <p:cNvSpPr>
            <a:spLocks noGrp="1"/>
          </p:cNvSpPr>
          <p:nvPr>
            <p:ph type="sldNum" sz="quarter" idx="12"/>
          </p:nvPr>
        </p:nvSpPr>
        <p:spPr/>
        <p:txBody>
          <a:bodyPr/>
          <a:lstStyle/>
          <a:p>
            <a:fld id="{BBDAF7BE-D89C-6B49-BAC7-BAB901C4C797}" type="slidenum">
              <a:rPr lang="en-US" smtClean="0"/>
              <a:pPr/>
              <a:t>25</a:t>
            </a:fld>
            <a:endParaRPr lang="en-US"/>
          </a:p>
        </p:txBody>
      </p:sp>
      <p:sp>
        <p:nvSpPr>
          <p:cNvPr id="7" name="Textplatzhalter 6">
            <a:extLst>
              <a:ext uri="{FF2B5EF4-FFF2-40B4-BE49-F238E27FC236}">
                <a16:creationId xmlns:a16="http://schemas.microsoft.com/office/drawing/2014/main" id="{3A79EB2F-EC04-4204-81EF-F7C8CA1B8EE3}"/>
              </a:ext>
            </a:extLst>
          </p:cNvPr>
          <p:cNvSpPr>
            <a:spLocks noGrp="1"/>
          </p:cNvSpPr>
          <p:nvPr>
            <p:ph type="body" sz="quarter" idx="13"/>
          </p:nvPr>
        </p:nvSpPr>
        <p:spPr>
          <a:xfrm>
            <a:off x="838200" y="1439751"/>
            <a:ext cx="9368123" cy="358320"/>
          </a:xfrm>
        </p:spPr>
        <p:txBody>
          <a:bodyPr/>
          <a:lstStyle/>
          <a:p>
            <a:r>
              <a:rPr lang="en-US" b="1" dirty="0" smtClean="0">
                <a:solidFill>
                  <a:schemeClr val="accent1">
                    <a:lumMod val="75000"/>
                  </a:schemeClr>
                </a:solidFill>
                <a:latin typeface="Calibri" panose="020F0502020204030204" pitchFamily="34" charset="0"/>
                <a:cs typeface="Times New Roman" panose="02020603050405020304" pitchFamily="18" charset="0"/>
              </a:rPr>
              <a:t>Mobility Online</a:t>
            </a:r>
            <a:endParaRPr lang="en-US" b="1" dirty="0">
              <a:solidFill>
                <a:schemeClr val="accent1">
                  <a:lumMod val="75000"/>
                </a:schemeClr>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8698335"/>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E0A88-AC96-4F33-ACDD-DC8FA6BF3C4E}"/>
              </a:ext>
            </a:extLst>
          </p:cNvPr>
          <p:cNvSpPr>
            <a:spLocks noGrp="1"/>
          </p:cNvSpPr>
          <p:nvPr>
            <p:ph type="title"/>
          </p:nvPr>
        </p:nvSpPr>
        <p:spPr/>
        <p:txBody>
          <a:bodyPr/>
          <a:lstStyle/>
          <a:p>
            <a:r>
              <a:rPr lang="en-US"/>
              <a:t>Further Information</a:t>
            </a:r>
          </a:p>
        </p:txBody>
      </p:sp>
      <p:sp>
        <p:nvSpPr>
          <p:cNvPr id="3" name="Inhaltsplatzhalter 2">
            <a:extLst>
              <a:ext uri="{FF2B5EF4-FFF2-40B4-BE49-F238E27FC236}">
                <a16:creationId xmlns:a16="http://schemas.microsoft.com/office/drawing/2014/main" id="{EFAA15B2-1104-4EAC-A91A-C5E53F5AF5A3}"/>
              </a:ext>
            </a:extLst>
          </p:cNvPr>
          <p:cNvSpPr>
            <a:spLocks noGrp="1"/>
          </p:cNvSpPr>
          <p:nvPr>
            <p:ph idx="1"/>
          </p:nvPr>
        </p:nvSpPr>
        <p:spPr>
          <a:xfrm>
            <a:off x="838200" y="1798071"/>
            <a:ext cx="10515600" cy="2063715"/>
          </a:xfrm>
        </p:spPr>
        <p:txBody>
          <a:bodyPr/>
          <a:lstStyle/>
          <a:p>
            <a:pPr marL="0" indent="0">
              <a:buNone/>
            </a:pPr>
            <a:r>
              <a:rPr lang="en-US" sz="2000" b="0" dirty="0">
                <a:solidFill>
                  <a:schemeClr val="accent1">
                    <a:lumMod val="75000"/>
                  </a:schemeClr>
                </a:solidFill>
                <a:latin typeface="Calibri" panose="020F0502020204030204" pitchFamily="34" charset="0"/>
                <a:cs typeface="Times New Roman" panose="02020603050405020304" pitchFamily="18" charset="0"/>
              </a:rPr>
              <a:t>On the intranet page of the IO you will find:</a:t>
            </a:r>
          </a:p>
          <a:p>
            <a:r>
              <a:rPr lang="en-US" sz="2000" b="0" dirty="0">
                <a:solidFill>
                  <a:schemeClr val="accent1">
                    <a:lumMod val="75000"/>
                  </a:schemeClr>
                </a:solidFill>
                <a:latin typeface="Calibri" panose="020F0502020204030204" pitchFamily="34" charset="0"/>
                <a:cs typeface="Times New Roman" panose="02020603050405020304" pitchFamily="18" charset="0"/>
              </a:rPr>
              <a:t>Our Outgoing Guide with all the important information about you stay abroad</a:t>
            </a:r>
          </a:p>
          <a:p>
            <a:r>
              <a:rPr lang="en-US" sz="2000" b="0" dirty="0">
                <a:solidFill>
                  <a:schemeClr val="accent1">
                    <a:lumMod val="75000"/>
                  </a:schemeClr>
                </a:solidFill>
                <a:latin typeface="Calibri" panose="020F0502020204030204" pitchFamily="34" charset="0"/>
                <a:cs typeface="Times New Roman" panose="02020603050405020304" pitchFamily="18" charset="0"/>
              </a:rPr>
              <a:t>Our Flow Chart that guides you step by step through the mobility process</a:t>
            </a:r>
          </a:p>
          <a:p>
            <a:r>
              <a:rPr lang="en-US" sz="2000" b="0" dirty="0">
                <a:solidFill>
                  <a:schemeClr val="accent1">
                    <a:lumMod val="75000"/>
                  </a:schemeClr>
                </a:solidFill>
                <a:latin typeface="Calibri" panose="020F0502020204030204" pitchFamily="34" charset="0"/>
                <a:cs typeface="Times New Roman" panose="02020603050405020304" pitchFamily="18" charset="0"/>
              </a:rPr>
              <a:t>A grad conversion table</a:t>
            </a:r>
          </a:p>
          <a:p>
            <a:r>
              <a:rPr lang="en-US" sz="2000" b="0" dirty="0" smtClean="0">
                <a:solidFill>
                  <a:schemeClr val="accent1">
                    <a:lumMod val="75000"/>
                  </a:schemeClr>
                </a:solidFill>
                <a:latin typeface="Calibri" panose="020F0502020204030204" pitchFamily="34" charset="0"/>
                <a:cs typeface="Times New Roman" panose="02020603050405020304" pitchFamily="18" charset="0"/>
              </a:rPr>
              <a:t>OLA Guide</a:t>
            </a:r>
            <a:endParaRPr lang="en-US" sz="2000" b="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BDF4A0A5-317C-46A5-BA8F-AD5718F9B2AA}"/>
              </a:ext>
            </a:extLst>
          </p:cNvPr>
          <p:cNvSpPr>
            <a:spLocks noGrp="1"/>
          </p:cNvSpPr>
          <p:nvPr>
            <p:ph type="dt" sz="half" idx="10"/>
          </p:nvPr>
        </p:nvSpPr>
        <p:spPr/>
        <p:txBody>
          <a:bodyPr/>
          <a:lstStyle/>
          <a:p>
            <a:fld id="{A3300B15-71B3-2640-88D4-EAE915F51ABA}" type="datetime1">
              <a:rPr lang="en-US" smtClean="0"/>
              <a:t>3/28/2024</a:t>
            </a:fld>
            <a:endParaRPr lang="en-US"/>
          </a:p>
        </p:txBody>
      </p:sp>
      <p:sp>
        <p:nvSpPr>
          <p:cNvPr id="5" name="Fußzeilenplatzhalter 4">
            <a:extLst>
              <a:ext uri="{FF2B5EF4-FFF2-40B4-BE49-F238E27FC236}">
                <a16:creationId xmlns:a16="http://schemas.microsoft.com/office/drawing/2014/main" id="{7D4A99B7-BEDC-434A-AE55-F27FD70025A2}"/>
              </a:ext>
            </a:extLst>
          </p:cNvPr>
          <p:cNvSpPr>
            <a:spLocks noGrp="1"/>
          </p:cNvSpPr>
          <p:nvPr>
            <p:ph type="ftr" sz="quarter" idx="11"/>
          </p:nvPr>
        </p:nvSpPr>
        <p:spPr/>
        <p:txBody>
          <a:bodyPr/>
          <a:lstStyle/>
          <a:p>
            <a:endParaRPr lang="en-US">
              <a:solidFill>
                <a:srgbClr val="6F6F6E"/>
              </a:solidFill>
            </a:endParaRPr>
          </a:p>
        </p:txBody>
      </p:sp>
      <p:sp>
        <p:nvSpPr>
          <p:cNvPr id="6" name="Foliennummernplatzhalter 5">
            <a:extLst>
              <a:ext uri="{FF2B5EF4-FFF2-40B4-BE49-F238E27FC236}">
                <a16:creationId xmlns:a16="http://schemas.microsoft.com/office/drawing/2014/main" id="{2B028BB8-F286-454B-9BC8-FF569049C597}"/>
              </a:ext>
            </a:extLst>
          </p:cNvPr>
          <p:cNvSpPr>
            <a:spLocks noGrp="1"/>
          </p:cNvSpPr>
          <p:nvPr>
            <p:ph type="sldNum" sz="quarter" idx="12"/>
          </p:nvPr>
        </p:nvSpPr>
        <p:spPr/>
        <p:txBody>
          <a:bodyPr/>
          <a:lstStyle/>
          <a:p>
            <a:fld id="{BBDAF7BE-D89C-6B49-BAC7-BAB901C4C797}" type="slidenum">
              <a:rPr lang="en-US" smtClean="0"/>
              <a:pPr/>
              <a:t>26</a:t>
            </a:fld>
            <a:endParaRPr lang="en-US"/>
          </a:p>
        </p:txBody>
      </p:sp>
      <p:sp>
        <p:nvSpPr>
          <p:cNvPr id="7" name="Textplatzhalter 6">
            <a:extLst>
              <a:ext uri="{FF2B5EF4-FFF2-40B4-BE49-F238E27FC236}">
                <a16:creationId xmlns:a16="http://schemas.microsoft.com/office/drawing/2014/main" id="{3A79EB2F-EC04-4204-81EF-F7C8CA1B8EE3}"/>
              </a:ext>
            </a:extLst>
          </p:cNvPr>
          <p:cNvSpPr>
            <a:spLocks noGrp="1"/>
          </p:cNvSpPr>
          <p:nvPr>
            <p:ph type="body" sz="quarter" idx="13"/>
          </p:nvPr>
        </p:nvSpPr>
        <p:spPr>
          <a:xfrm>
            <a:off x="838200" y="1439751"/>
            <a:ext cx="9368123" cy="358320"/>
          </a:xfrm>
        </p:spPr>
        <p:txBody>
          <a:bodyPr/>
          <a:lstStyle/>
          <a:p>
            <a:r>
              <a:rPr lang="en-US" b="1">
                <a:solidFill>
                  <a:schemeClr val="accent1">
                    <a:lumMod val="75000"/>
                  </a:schemeClr>
                </a:solidFill>
                <a:latin typeface="Calibri" panose="020F0502020204030204" pitchFamily="34" charset="0"/>
                <a:cs typeface="Times New Roman" panose="02020603050405020304" pitchFamily="18" charset="0"/>
              </a:rPr>
              <a:t>Intranet</a:t>
            </a:r>
          </a:p>
          <a:p>
            <a:endParaRPr lang="en-US"/>
          </a:p>
        </p:txBody>
      </p:sp>
      <p:sp>
        <p:nvSpPr>
          <p:cNvPr id="8" name="Inhaltsplatzhalter 2">
            <a:extLst>
              <a:ext uri="{FF2B5EF4-FFF2-40B4-BE49-F238E27FC236}">
                <a16:creationId xmlns:a16="http://schemas.microsoft.com/office/drawing/2014/main" id="{EFAA15B2-1104-4EAC-A91A-C5E53F5AF5A3}"/>
              </a:ext>
            </a:extLst>
          </p:cNvPr>
          <p:cNvSpPr txBox="1">
            <a:spLocks/>
          </p:cNvSpPr>
          <p:nvPr/>
        </p:nvSpPr>
        <p:spPr>
          <a:xfrm>
            <a:off x="838200" y="4356363"/>
            <a:ext cx="10515600" cy="176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6F6F6E"/>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rgbClr val="6F6F6E"/>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rgbClr val="6F6F6E"/>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rgbClr val="6F6F6E"/>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rgbClr val="6F6F6E"/>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accent1">
                    <a:lumMod val="75000"/>
                  </a:schemeClr>
                </a:solidFill>
                <a:latin typeface="Calibri" panose="020F0502020204030204" pitchFamily="34" charset="0"/>
                <a:cs typeface="Times New Roman" panose="02020603050405020304" pitchFamily="18" charset="0"/>
              </a:rPr>
              <a:t>Students report about their stay abroad. Contributions are shared on the IO and UW/H Instagram </a:t>
            </a:r>
            <a:r>
              <a:rPr lang="en-US" sz="2000" b="0" dirty="0" smtClean="0">
                <a:solidFill>
                  <a:schemeClr val="accent1">
                    <a:lumMod val="75000"/>
                  </a:schemeClr>
                </a:solidFill>
                <a:latin typeface="Calibri" panose="020F0502020204030204" pitchFamily="34" charset="0"/>
                <a:cs typeface="Times New Roman" panose="02020603050405020304" pitchFamily="18" charset="0"/>
              </a:rPr>
              <a:t>accounts – you will be contacted again at a later stage via e-mail</a:t>
            </a:r>
            <a:endParaRPr lang="en-US" sz="2000" b="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9" name="Textplatzhalter 6">
            <a:extLst>
              <a:ext uri="{FF2B5EF4-FFF2-40B4-BE49-F238E27FC236}">
                <a16:creationId xmlns:a16="http://schemas.microsoft.com/office/drawing/2014/main" id="{3A79EB2F-EC04-4204-81EF-F7C8CA1B8EE3}"/>
              </a:ext>
            </a:extLst>
          </p:cNvPr>
          <p:cNvSpPr txBox="1">
            <a:spLocks/>
          </p:cNvSpPr>
          <p:nvPr/>
        </p:nvSpPr>
        <p:spPr>
          <a:xfrm>
            <a:off x="838200" y="3998043"/>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lumMod val="75000"/>
                  </a:schemeClr>
                </a:solidFill>
                <a:latin typeface="Calibri" panose="020F0502020204030204" pitchFamily="34" charset="0"/>
                <a:cs typeface="Times New Roman" panose="02020603050405020304" pitchFamily="18" charset="0"/>
              </a:rPr>
              <a:t>Instagram Campaign „Post </a:t>
            </a:r>
            <a:r>
              <a:rPr lang="en-US" b="1" dirty="0" smtClean="0">
                <a:solidFill>
                  <a:schemeClr val="accent1">
                    <a:lumMod val="75000"/>
                  </a:schemeClr>
                </a:solidFill>
                <a:latin typeface="Calibri" panose="020F0502020204030204" pitchFamily="34" charset="0"/>
                <a:cs typeface="Times New Roman" panose="02020603050405020304" pitchFamily="18" charset="0"/>
              </a:rPr>
              <a:t>from…“</a:t>
            </a:r>
            <a:endParaRPr lang="en-US" b="1" dirty="0">
              <a:solidFill>
                <a:schemeClr val="accent1">
                  <a:lumMod val="7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4626308"/>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4CCFF-DE7C-4BB5-823A-623198968F96}"/>
              </a:ext>
            </a:extLst>
          </p:cNvPr>
          <p:cNvSpPr>
            <a:spLocks noGrp="1"/>
          </p:cNvSpPr>
          <p:nvPr>
            <p:ph type="title"/>
          </p:nvPr>
        </p:nvSpPr>
        <p:spPr>
          <a:xfrm>
            <a:off x="838198" y="2043727"/>
            <a:ext cx="10657115" cy="977467"/>
          </a:xfrm>
        </p:spPr>
        <p:txBody>
          <a:bodyPr/>
          <a:lstStyle/>
          <a:p>
            <a:r>
              <a:rPr lang="en-US"/>
              <a:t>We thank you for your attention and wish you an unforgettable experience abroad</a:t>
            </a:r>
          </a:p>
        </p:txBody>
      </p:sp>
    </p:spTree>
    <p:extLst>
      <p:ext uri="{BB962C8B-B14F-4D97-AF65-F5344CB8AC3E}">
        <p14:creationId xmlns:p14="http://schemas.microsoft.com/office/powerpoint/2010/main" val="3001999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4A80F7-4763-C44D-A048-DE8E2C70EB8F}"/>
              </a:ext>
            </a:extLst>
          </p:cNvPr>
          <p:cNvSpPr>
            <a:spLocks noGrp="1"/>
          </p:cNvSpPr>
          <p:nvPr>
            <p:ph type="title"/>
          </p:nvPr>
        </p:nvSpPr>
        <p:spPr/>
        <p:txBody>
          <a:bodyPr/>
          <a:lstStyle/>
          <a:p>
            <a:r>
              <a:rPr lang="en-US" dirty="0"/>
              <a:t>Before the </a:t>
            </a:r>
            <a:r>
              <a:rPr lang="en-US" dirty="0" smtClean="0"/>
              <a:t>Mobility</a:t>
            </a:r>
            <a:endParaRPr lang="en-US" dirty="0"/>
          </a:p>
        </p:txBody>
      </p:sp>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3</a:t>
            </a:fld>
            <a:endParaRPr lang="en-US"/>
          </a:p>
        </p:txBody>
      </p:sp>
      <p:grpSp>
        <p:nvGrpSpPr>
          <p:cNvPr id="30" name="Gruppieren 29">
            <a:extLst>
              <a:ext uri="{FF2B5EF4-FFF2-40B4-BE49-F238E27FC236}">
                <a16:creationId xmlns:a16="http://schemas.microsoft.com/office/drawing/2014/main" id="{F99A2EAF-6AAC-4ED9-94CC-780B44331198}"/>
              </a:ext>
            </a:extLst>
          </p:cNvPr>
          <p:cNvGrpSpPr/>
          <p:nvPr/>
        </p:nvGrpSpPr>
        <p:grpSpPr>
          <a:xfrm>
            <a:off x="838200" y="1825625"/>
            <a:ext cx="10515600" cy="1603375"/>
            <a:chOff x="838200" y="1825625"/>
            <a:chExt cx="10515600" cy="1603375"/>
          </a:xfrm>
        </p:grpSpPr>
        <p:sp>
          <p:nvSpPr>
            <p:cNvPr id="13" name="Rechteck: abgerundete Ecken 12">
              <a:extLst>
                <a:ext uri="{FF2B5EF4-FFF2-40B4-BE49-F238E27FC236}">
                  <a16:creationId xmlns:a16="http://schemas.microsoft.com/office/drawing/2014/main" id="{89A01D79-6676-4989-BCAD-836A350F4FB3}"/>
                </a:ext>
              </a:extLst>
            </p:cNvPr>
            <p:cNvSpPr/>
            <p:nvPr/>
          </p:nvSpPr>
          <p:spPr>
            <a:xfrm>
              <a:off x="838200" y="1825625"/>
              <a:ext cx="10515600" cy="57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Step 1: Nomination</a:t>
              </a:r>
            </a:p>
          </p:txBody>
        </p:sp>
        <p:sp>
          <p:nvSpPr>
            <p:cNvPr id="14" name="Rechteck: abgerundete Ecken 13">
              <a:extLst>
                <a:ext uri="{FF2B5EF4-FFF2-40B4-BE49-F238E27FC236}">
                  <a16:creationId xmlns:a16="http://schemas.microsoft.com/office/drawing/2014/main" id="{FD10C983-75CE-44A5-8809-B411948239BD}"/>
                </a:ext>
              </a:extLst>
            </p:cNvPr>
            <p:cNvSpPr/>
            <p:nvPr/>
          </p:nvSpPr>
          <p:spPr>
            <a:xfrm>
              <a:off x="838200" y="2402377"/>
              <a:ext cx="10515600" cy="102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accent1">
                      <a:lumMod val="75000"/>
                    </a:schemeClr>
                  </a:solidFill>
                </a:rPr>
                <a:t>The International Office nominates you at the </a:t>
              </a:r>
              <a:r>
                <a:rPr lang="en-US" dirty="0" smtClean="0">
                  <a:solidFill>
                    <a:schemeClr val="accent1">
                      <a:lumMod val="75000"/>
                    </a:schemeClr>
                  </a:solidFill>
                </a:rPr>
                <a:t>host </a:t>
              </a:r>
              <a:r>
                <a:rPr lang="en-US" dirty="0">
                  <a:solidFill>
                    <a:schemeClr val="accent1">
                      <a:lumMod val="75000"/>
                    </a:schemeClr>
                  </a:solidFill>
                </a:rPr>
                <a:t>university</a:t>
              </a:r>
            </a:p>
            <a:p>
              <a:pPr marL="285750" indent="-285750">
                <a:buFont typeface="Arial" panose="020B0604020202020204" pitchFamily="34" charset="0"/>
                <a:buChar char="•"/>
              </a:pPr>
              <a:r>
                <a:rPr lang="en-US" sz="1800" dirty="0" smtClean="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Official acceptance is granted by </a:t>
              </a:r>
              <a:r>
                <a:rPr 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host university given that students hand in all required documents in time</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 nomination and application deadlines vary depending on the </a:t>
              </a:r>
              <a:r>
                <a:rPr 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host </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university</a:t>
              </a:r>
              <a:endPar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 name="Gruppieren 30">
            <a:extLst>
              <a:ext uri="{FF2B5EF4-FFF2-40B4-BE49-F238E27FC236}">
                <a16:creationId xmlns:a16="http://schemas.microsoft.com/office/drawing/2014/main" id="{1538F55D-57C2-41C7-B3F8-EE5A57AAE7DD}"/>
              </a:ext>
            </a:extLst>
          </p:cNvPr>
          <p:cNvGrpSpPr/>
          <p:nvPr/>
        </p:nvGrpSpPr>
        <p:grpSpPr>
          <a:xfrm>
            <a:off x="838200" y="4014699"/>
            <a:ext cx="10515600" cy="2120093"/>
            <a:chOff x="838200" y="4014699"/>
            <a:chExt cx="10515600" cy="2120093"/>
          </a:xfrm>
        </p:grpSpPr>
        <p:sp>
          <p:nvSpPr>
            <p:cNvPr id="27" name="Rechteck: abgerundete Ecken 26">
              <a:extLst>
                <a:ext uri="{FF2B5EF4-FFF2-40B4-BE49-F238E27FC236}">
                  <a16:creationId xmlns:a16="http://schemas.microsoft.com/office/drawing/2014/main" id="{C1C0B43E-4189-4DB5-98D5-E12E8E6CEEC6}"/>
                </a:ext>
              </a:extLst>
            </p:cNvPr>
            <p:cNvSpPr/>
            <p:nvPr/>
          </p:nvSpPr>
          <p:spPr>
            <a:xfrm>
              <a:off x="838200" y="4014699"/>
              <a:ext cx="10515600" cy="57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Step 2: Contact with </a:t>
              </a:r>
              <a:r>
                <a:rPr lang="en-US" b="1" dirty="0" smtClean="0"/>
                <a:t>the Host University</a:t>
              </a:r>
              <a:endParaRPr lang="en-US" b="1" dirty="0"/>
            </a:p>
          </p:txBody>
        </p:sp>
        <p:sp>
          <p:nvSpPr>
            <p:cNvPr id="28" name="Rechteck: abgerundete Ecken 27">
              <a:extLst>
                <a:ext uri="{FF2B5EF4-FFF2-40B4-BE49-F238E27FC236}">
                  <a16:creationId xmlns:a16="http://schemas.microsoft.com/office/drawing/2014/main" id="{0BFDCF4B-14B0-4810-A2E0-93F54808EB6D}"/>
                </a:ext>
              </a:extLst>
            </p:cNvPr>
            <p:cNvSpPr/>
            <p:nvPr/>
          </p:nvSpPr>
          <p:spPr>
            <a:xfrm>
              <a:off x="838200" y="4581745"/>
              <a:ext cx="10515600" cy="15530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accent1">
                      <a:lumMod val="75000"/>
                    </a:schemeClr>
                  </a:solidFill>
                </a:rPr>
                <a:t>The host university contacts you and informs you which documents need to be handed in by which date </a:t>
              </a:r>
              <a:r>
                <a:rPr lang="en-US" dirty="0" smtClean="0">
                  <a:solidFill>
                    <a:schemeClr val="accent1">
                      <a:lumMod val="75000"/>
                    </a:schemeClr>
                  </a:solidFill>
                  <a:sym typeface="Wingdings" panose="05000000000000000000" pitchFamily="2" charset="2"/>
                </a:rPr>
                <a:t> </a:t>
              </a:r>
              <a:r>
                <a:rPr lang="en-US" dirty="0" smtClean="0">
                  <a:solidFill>
                    <a:schemeClr val="accent1">
                      <a:lumMod val="75000"/>
                    </a:schemeClr>
                  </a:solidFill>
                </a:rPr>
                <a:t>Missing the deadline can result in a rejection</a:t>
              </a:r>
            </a:p>
            <a:p>
              <a:pPr marL="285750" indent="-285750">
                <a:buFont typeface="Arial" panose="020B0604020202020204" pitchFamily="34" charset="0"/>
                <a:buChar char="•"/>
              </a:pPr>
              <a:r>
                <a:rPr lang="en-US" dirty="0" smtClean="0">
                  <a:solidFill>
                    <a:schemeClr val="accent1">
                      <a:lumMod val="75000"/>
                    </a:schemeClr>
                  </a:solidFill>
                </a:rPr>
                <a:t>The host university informs you about the course offer</a:t>
              </a:r>
              <a:endParaRPr lang="en-US" dirty="0">
                <a:solidFill>
                  <a:schemeClr val="accent1">
                    <a:lumMod val="75000"/>
                  </a:schemeClr>
                </a:solidFill>
              </a:endParaRPr>
            </a:p>
          </p:txBody>
        </p:sp>
      </p:grpSp>
      <p:sp>
        <p:nvSpPr>
          <p:cNvPr id="29" name="Pfeil: nach unten 28">
            <a:extLst>
              <a:ext uri="{FF2B5EF4-FFF2-40B4-BE49-F238E27FC236}">
                <a16:creationId xmlns:a16="http://schemas.microsoft.com/office/drawing/2014/main" id="{552137FB-E9CA-4C1B-8457-AF19E18531ED}"/>
              </a:ext>
            </a:extLst>
          </p:cNvPr>
          <p:cNvSpPr/>
          <p:nvPr/>
        </p:nvSpPr>
        <p:spPr>
          <a:xfrm>
            <a:off x="5985415" y="3498594"/>
            <a:ext cx="221169" cy="446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a:xfrm>
            <a:off x="838200" y="1016527"/>
            <a:ext cx="9368123" cy="358320"/>
          </a:xfrm>
        </p:spPr>
        <p:txBody>
          <a:bodyPr/>
          <a:lstStyle/>
          <a:p>
            <a:r>
              <a:rPr lang="en-US" b="1" dirty="0"/>
              <a:t>Nomination and Application at the </a:t>
            </a:r>
            <a:r>
              <a:rPr lang="en-US" b="1" dirty="0" smtClean="0"/>
              <a:t>Host </a:t>
            </a:r>
            <a:r>
              <a:rPr lang="en-US" b="1" dirty="0"/>
              <a:t>University </a:t>
            </a:r>
          </a:p>
        </p:txBody>
      </p:sp>
    </p:spTree>
    <p:extLst>
      <p:ext uri="{BB962C8B-B14F-4D97-AF65-F5344CB8AC3E}">
        <p14:creationId xmlns:p14="http://schemas.microsoft.com/office/powerpoint/2010/main" val="4197353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4</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34996"/>
            <a:ext cx="1105744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accent1">
                    <a:lumMod val="75000"/>
                  </a:schemeClr>
                </a:solidFill>
                <a:latin typeface="Calibri" panose="020F0502020204030204" pitchFamily="34" charset="0"/>
                <a:cs typeface="Times New Roman" panose="02020603050405020304" pitchFamily="18" charset="0"/>
              </a:rPr>
              <a:t>3 </a:t>
            </a:r>
            <a:r>
              <a:rPr lang="en-US" dirty="0">
                <a:solidFill>
                  <a:schemeClr val="accent1">
                    <a:lumMod val="75000"/>
                  </a:schemeClr>
                </a:solidFill>
                <a:latin typeface="Calibri" panose="020F0502020204030204" pitchFamily="34" charset="0"/>
                <a:cs typeface="Times New Roman" panose="02020603050405020304" pitchFamily="18" charset="0"/>
              </a:rPr>
              <a:t>Areas</a:t>
            </a:r>
            <a:br>
              <a:rPr lang="en-US" dirty="0">
                <a:solidFill>
                  <a:schemeClr val="accent1">
                    <a:lumMod val="75000"/>
                  </a:schemeClr>
                </a:solidFill>
                <a:latin typeface="Calibri" panose="020F0502020204030204" pitchFamily="34" charset="0"/>
                <a:cs typeface="Times New Roman" panose="02020603050405020304" pitchFamily="18" charset="0"/>
              </a:rPr>
            </a:br>
            <a:r>
              <a:rPr lang="en-US" dirty="0">
                <a:solidFill>
                  <a:srgbClr val="00B050"/>
                </a:solidFill>
                <a:latin typeface="Calibri" panose="020F0502020204030204" pitchFamily="34" charset="0"/>
                <a:cs typeface="Times New Roman" panose="02020603050405020304" pitchFamily="18" charset="0"/>
              </a:rPr>
              <a:t>Before the mobility</a:t>
            </a:r>
            <a:r>
              <a:rPr lang="en-US" dirty="0">
                <a:solidFill>
                  <a:schemeClr val="accent1">
                    <a:lumMod val="75000"/>
                  </a:schemeClr>
                </a:solidFill>
                <a:latin typeface="Calibri" panose="020F0502020204030204" pitchFamily="34" charset="0"/>
                <a:cs typeface="Times New Roman" panose="02020603050405020304" pitchFamily="18" charset="0"/>
              </a:rPr>
              <a:t>: is to be filled out before the start of mobility, and to be signed by the student as well as the home and </a:t>
            </a:r>
            <a:r>
              <a:rPr lang="en-US" dirty="0" smtClean="0">
                <a:solidFill>
                  <a:schemeClr val="accent1">
                    <a:lumMod val="75000"/>
                  </a:schemeClr>
                </a:solidFill>
                <a:latin typeface="Calibri" panose="020F0502020204030204" pitchFamily="34" charset="0"/>
                <a:cs typeface="Times New Roman" panose="02020603050405020304" pitchFamily="18" charset="0"/>
              </a:rPr>
              <a:t>host </a:t>
            </a:r>
            <a:r>
              <a:rPr lang="en-US" dirty="0">
                <a:solidFill>
                  <a:schemeClr val="accent1">
                    <a:lumMod val="75000"/>
                  </a:schemeClr>
                </a:solidFill>
                <a:latin typeface="Calibri" panose="020F0502020204030204" pitchFamily="34" charset="0"/>
                <a:cs typeface="Times New Roman" panose="02020603050405020304" pitchFamily="18" charset="0"/>
              </a:rPr>
              <a:t>university</a:t>
            </a:r>
            <a:br>
              <a:rPr lang="en-US" dirty="0">
                <a:solidFill>
                  <a:schemeClr val="accent1">
                    <a:lumMod val="75000"/>
                  </a:schemeClr>
                </a:solidFill>
                <a:latin typeface="Calibri" panose="020F0502020204030204" pitchFamily="34" charset="0"/>
                <a:cs typeface="Times New Roman" panose="02020603050405020304" pitchFamily="18" charset="0"/>
              </a:rPr>
            </a:br>
            <a:r>
              <a:rPr lang="en-US" dirty="0">
                <a:solidFill>
                  <a:srgbClr val="00B050"/>
                </a:solidFill>
                <a:latin typeface="Calibri" panose="020F0502020204030204" pitchFamily="34" charset="0"/>
                <a:cs typeface="Times New Roman" panose="02020603050405020304" pitchFamily="18" charset="0"/>
              </a:rPr>
              <a:t>During the mobility</a:t>
            </a:r>
            <a:r>
              <a:rPr lang="en-US" dirty="0">
                <a:solidFill>
                  <a:schemeClr val="accent1">
                    <a:lumMod val="75000"/>
                  </a:schemeClr>
                </a:solidFill>
                <a:latin typeface="Calibri" panose="020F0502020204030204" pitchFamily="34" charset="0"/>
                <a:cs typeface="Times New Roman" panose="02020603050405020304" pitchFamily="18" charset="0"/>
              </a:rPr>
              <a:t>: changes are possible up to the 5th week after the begin of the mobility and need to be reapproved</a:t>
            </a:r>
            <a:br>
              <a:rPr lang="en-US" dirty="0">
                <a:solidFill>
                  <a:schemeClr val="accent1">
                    <a:lumMod val="75000"/>
                  </a:schemeClr>
                </a:solidFill>
                <a:latin typeface="Calibri" panose="020F0502020204030204" pitchFamily="34" charset="0"/>
                <a:cs typeface="Times New Roman" panose="02020603050405020304" pitchFamily="18" charset="0"/>
              </a:rPr>
            </a:br>
            <a:r>
              <a:rPr lang="en-US" dirty="0">
                <a:solidFill>
                  <a:srgbClr val="00B050"/>
                </a:solidFill>
                <a:latin typeface="Calibri" panose="020F0502020204030204" pitchFamily="34" charset="0"/>
                <a:cs typeface="Times New Roman" panose="02020603050405020304" pitchFamily="18" charset="0"/>
              </a:rPr>
              <a:t>After the mobility</a:t>
            </a:r>
            <a:r>
              <a:rPr lang="en-US" dirty="0">
                <a:solidFill>
                  <a:schemeClr val="accent1">
                    <a:lumMod val="75000"/>
                  </a:schemeClr>
                </a:solidFill>
                <a:latin typeface="Calibri" panose="020F0502020204030204" pitchFamily="34" charset="0"/>
                <a:cs typeface="Times New Roman" panose="02020603050405020304" pitchFamily="18" charset="0"/>
              </a:rPr>
              <a:t>: is usually replaced by the Transcript of Records</a:t>
            </a:r>
            <a:endParaRPr lang="en-US" dirty="0"/>
          </a:p>
        </p:txBody>
      </p:sp>
      <p:sp>
        <p:nvSpPr>
          <p:cNvPr id="8"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Before the </a:t>
            </a:r>
            <a:r>
              <a:rPr lang="en-US" dirty="0" smtClean="0"/>
              <a:t>Mobility</a:t>
            </a:r>
            <a:endParaRPr lang="en-US" dirty="0"/>
          </a:p>
        </p:txBody>
      </p:sp>
      <p:sp>
        <p:nvSpPr>
          <p:cNvPr id="9"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a:xfrm>
            <a:off x="838200" y="1016527"/>
            <a:ext cx="9368123" cy="358320"/>
          </a:xfrm>
        </p:spPr>
        <p:txBody>
          <a:bodyPr/>
          <a:lstStyle/>
          <a:p>
            <a:r>
              <a:rPr lang="en-US" b="1" dirty="0" smtClean="0"/>
              <a:t>Online Learning Agreement Before the Mobility</a:t>
            </a:r>
            <a:endParaRPr lang="en-US" b="1" dirty="0"/>
          </a:p>
        </p:txBody>
      </p:sp>
      <p:sp>
        <p:nvSpPr>
          <p:cNvPr id="13" name="Textplatzhalter 5">
            <a:extLst>
              <a:ext uri="{FF2B5EF4-FFF2-40B4-BE49-F238E27FC236}">
                <a16:creationId xmlns:a16="http://schemas.microsoft.com/office/drawing/2014/main" id="{A4F83CAD-AD60-7C47-84E7-DF66D36D214C}"/>
              </a:ext>
            </a:extLst>
          </p:cNvPr>
          <p:cNvSpPr txBox="1">
            <a:spLocks/>
          </p:cNvSpPr>
          <p:nvPr/>
        </p:nvSpPr>
        <p:spPr>
          <a:xfrm>
            <a:off x="838200" y="1476676"/>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accent1">
                    <a:lumMod val="75000"/>
                  </a:schemeClr>
                </a:solidFill>
                <a:latin typeface="Calibri" panose="020F0502020204030204" pitchFamily="34" charset="0"/>
                <a:cs typeface="Times New Roman" panose="02020603050405020304" pitchFamily="18" charset="0"/>
              </a:rPr>
              <a:t>Structure</a:t>
            </a:r>
            <a:endParaRPr lang="en-US" dirty="0"/>
          </a:p>
        </p:txBody>
      </p:sp>
      <p:sp>
        <p:nvSpPr>
          <p:cNvPr id="10" name="Textplatzhalter 5">
            <a:extLst>
              <a:ext uri="{FF2B5EF4-FFF2-40B4-BE49-F238E27FC236}">
                <a16:creationId xmlns:a16="http://schemas.microsoft.com/office/drawing/2014/main" id="{A4F83CAD-AD60-7C47-84E7-DF66D36D214C}"/>
              </a:ext>
            </a:extLst>
          </p:cNvPr>
          <p:cNvSpPr txBox="1">
            <a:spLocks/>
          </p:cNvSpPr>
          <p:nvPr/>
        </p:nvSpPr>
        <p:spPr>
          <a:xfrm>
            <a:off x="838200" y="3691151"/>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OLA </a:t>
            </a:r>
            <a:r>
              <a:rPr lang="de-DE" b="1" dirty="0" err="1" smtClean="0">
                <a:solidFill>
                  <a:schemeClr val="accent1">
                    <a:lumMod val="75000"/>
                  </a:schemeClr>
                </a:solidFill>
                <a:latin typeface="Calibri" panose="020F0502020204030204" pitchFamily="34" charset="0"/>
                <a:cs typeface="Times New Roman" panose="02020603050405020304" pitchFamily="18" charset="0"/>
              </a:rPr>
              <a:t>Creation</a:t>
            </a:r>
            <a:endParaRPr lang="de-DE" b="1" dirty="0" smtClean="0">
              <a:solidFill>
                <a:schemeClr val="accent1">
                  <a:lumMod val="75000"/>
                </a:schemeClr>
              </a:solidFill>
              <a:latin typeface="Calibri" panose="020F0502020204030204" pitchFamily="34" charset="0"/>
              <a:cs typeface="Times New Roman" panose="02020603050405020304" pitchFamily="18" charset="0"/>
            </a:endParaRPr>
          </a:p>
          <a:p>
            <a:endParaRPr lang="de-DE" dirty="0"/>
          </a:p>
        </p:txBody>
      </p:sp>
      <p:sp>
        <p:nvSpPr>
          <p:cNvPr id="11" name="Textfeld 10">
            <a:extLst>
              <a:ext uri="{FF2B5EF4-FFF2-40B4-BE49-F238E27FC236}">
                <a16:creationId xmlns:a16="http://schemas.microsoft.com/office/drawing/2014/main" id="{A358ABCA-191E-41DF-A005-7AD763F8B429}"/>
              </a:ext>
            </a:extLst>
          </p:cNvPr>
          <p:cNvSpPr txBox="1"/>
          <p:nvPr/>
        </p:nvSpPr>
        <p:spPr>
          <a:xfrm>
            <a:off x="838200" y="4049471"/>
            <a:ext cx="10515600" cy="2862322"/>
          </a:xfrm>
          <a:prstGeom prst="rect">
            <a:avLst/>
          </a:prstGeom>
          <a:noFill/>
        </p:spPr>
        <p:txBody>
          <a:bodyPr wrap="square" rtlCol="0">
            <a:spAutoFit/>
          </a:bodyPr>
          <a:lstStyle/>
          <a:p>
            <a:pPr marL="285750" indent="-285750">
              <a:buFont typeface="Arial" panose="020B0604020202020204" pitchFamily="34" charset="0"/>
              <a:buChar char="•"/>
            </a:pPr>
            <a:r>
              <a:rPr lang="de-DE" dirty="0" smtClean="0">
                <a:solidFill>
                  <a:schemeClr val="accent1">
                    <a:lumMod val="75000"/>
                  </a:schemeClr>
                </a:solidFill>
                <a:latin typeface="Calibri" panose="020F0502020204030204" pitchFamily="34" charset="0"/>
                <a:cs typeface="Times New Roman" panose="02020603050405020304" pitchFamily="18" charset="0"/>
              </a:rPr>
              <a:t>OLA </a:t>
            </a:r>
            <a:r>
              <a:rPr lang="de-DE" dirty="0" err="1" smtClean="0">
                <a:solidFill>
                  <a:schemeClr val="accent1">
                    <a:lumMod val="75000"/>
                  </a:schemeClr>
                </a:solidFill>
                <a:latin typeface="Calibri" panose="020F0502020204030204" pitchFamily="34" charset="0"/>
                <a:cs typeface="Times New Roman" panose="02020603050405020304" pitchFamily="18" charset="0"/>
              </a:rPr>
              <a:t>Creation</a:t>
            </a:r>
            <a:r>
              <a:rPr lang="de-DE" dirty="0" smtClean="0">
                <a:solidFill>
                  <a:schemeClr val="accent1">
                    <a:lumMod val="75000"/>
                  </a:schemeClr>
                </a:solidFill>
                <a:latin typeface="Calibri" panose="020F0502020204030204" pitchFamily="34" charset="0"/>
                <a:cs typeface="Times New Roman" panose="02020603050405020304" pitchFamily="18" charset="0"/>
              </a:rPr>
              <a:t> in Mobility Online</a:t>
            </a:r>
          </a:p>
          <a:p>
            <a:pPr marL="285750" indent="-285750">
              <a:buFont typeface="Arial" panose="020B0604020202020204" pitchFamily="34" charset="0"/>
              <a:buChar char="•"/>
            </a:pPr>
            <a:r>
              <a:rPr lang="en-US" dirty="0">
                <a:solidFill>
                  <a:schemeClr val="accent1">
                    <a:lumMod val="75000"/>
                  </a:schemeClr>
                </a:solidFill>
                <a:latin typeface="Calibri" panose="020F0502020204030204" pitchFamily="34" charset="0"/>
                <a:cs typeface="Times New Roman" panose="02020603050405020304" pitchFamily="18" charset="0"/>
              </a:rPr>
              <a:t>An OLA Guide is available on the intranet </a:t>
            </a:r>
            <a:r>
              <a:rPr lang="en-US" dirty="0" smtClean="0">
                <a:solidFill>
                  <a:schemeClr val="accent1">
                    <a:lumMod val="75000"/>
                  </a:schemeClr>
                </a:solidFill>
                <a:latin typeface="Calibri" panose="020F0502020204030204" pitchFamily="34" charset="0"/>
                <a:cs typeface="Times New Roman" panose="02020603050405020304" pitchFamily="18" charset="0"/>
              </a:rPr>
              <a:t>at </a:t>
            </a:r>
            <a:r>
              <a:rPr lang="en-US" dirty="0" smtClean="0">
                <a:solidFill>
                  <a:schemeClr val="accent1">
                    <a:lumMod val="75000"/>
                  </a:schemeClr>
                </a:solidFill>
                <a:latin typeface="Calibri" panose="020F0502020204030204" pitchFamily="34" charset="0"/>
                <a:cs typeface="Times New Roman" panose="02020603050405020304" pitchFamily="18" charset="0"/>
                <a:hlinkClick r:id="rId3"/>
              </a:rPr>
              <a:t>Download area “Erasmus+” </a:t>
            </a:r>
            <a:r>
              <a:rPr lang="en-US" dirty="0" smtClean="0">
                <a:solidFill>
                  <a:schemeClr val="accent1">
                    <a:lumMod val="75000"/>
                  </a:schemeClr>
                </a:solidFill>
                <a:latin typeface="Calibri" panose="020F0502020204030204" pitchFamily="34" charset="0"/>
                <a:cs typeface="Times New Roman" panose="02020603050405020304" pitchFamily="18" charset="0"/>
              </a:rPr>
              <a:t>to </a:t>
            </a:r>
            <a:r>
              <a:rPr lang="en-US" dirty="0">
                <a:solidFill>
                  <a:schemeClr val="accent1">
                    <a:lumMod val="75000"/>
                  </a:schemeClr>
                </a:solidFill>
                <a:latin typeface="Calibri" panose="020F0502020204030204" pitchFamily="34" charset="0"/>
                <a:cs typeface="Times New Roman" panose="02020603050405020304" pitchFamily="18" charset="0"/>
              </a:rPr>
              <a:t>help you prepare your </a:t>
            </a:r>
            <a:r>
              <a:rPr lang="en-US" dirty="0" smtClean="0">
                <a:solidFill>
                  <a:schemeClr val="accent1">
                    <a:lumMod val="75000"/>
                  </a:schemeClr>
                </a:solidFill>
                <a:latin typeface="Calibri" panose="020F0502020204030204" pitchFamily="34" charset="0"/>
                <a:cs typeface="Times New Roman" panose="02020603050405020304" pitchFamily="18" charset="0"/>
              </a:rPr>
              <a:t>application</a:t>
            </a:r>
          </a:p>
          <a:p>
            <a:pPr marL="285750" indent="-285750">
              <a:buFont typeface="Arial" panose="020B0604020202020204" pitchFamily="34" charset="0"/>
              <a:buChar char="•"/>
            </a:pPr>
            <a:r>
              <a:rPr lang="en-US" dirty="0">
                <a:solidFill>
                  <a:schemeClr val="accent1">
                    <a:lumMod val="75000"/>
                  </a:schemeClr>
                </a:solidFill>
                <a:latin typeface="Calibri" panose="020F0502020204030204" pitchFamily="34" charset="0"/>
                <a:cs typeface="Times New Roman" panose="02020603050405020304" pitchFamily="18" charset="0"/>
              </a:rPr>
              <a:t>Important: If in doubt, ask your department in advance whether a </a:t>
            </a:r>
            <a:r>
              <a:rPr lang="en-US" b="1" dirty="0" smtClean="0">
                <a:solidFill>
                  <a:schemeClr val="accent1">
                    <a:lumMod val="75000"/>
                  </a:schemeClr>
                </a:solidFill>
                <a:latin typeface="Calibri" panose="020F0502020204030204" pitchFamily="34" charset="0"/>
                <a:cs typeface="Times New Roman" panose="02020603050405020304" pitchFamily="18" charset="0"/>
              </a:rPr>
              <a:t>grade </a:t>
            </a:r>
            <a:r>
              <a:rPr lang="en-US" dirty="0" smtClean="0">
                <a:solidFill>
                  <a:schemeClr val="accent1">
                    <a:lumMod val="75000"/>
                  </a:schemeClr>
                </a:solidFill>
                <a:latin typeface="Calibri" panose="020F0502020204030204" pitchFamily="34" charset="0"/>
                <a:cs typeface="Times New Roman" panose="02020603050405020304" pitchFamily="18" charset="0"/>
              </a:rPr>
              <a:t>is </a:t>
            </a:r>
            <a:r>
              <a:rPr lang="en-US" dirty="0">
                <a:solidFill>
                  <a:schemeClr val="accent1">
                    <a:lumMod val="75000"/>
                  </a:schemeClr>
                </a:solidFill>
                <a:latin typeface="Calibri" panose="020F0502020204030204" pitchFamily="34" charset="0"/>
                <a:cs typeface="Times New Roman" panose="02020603050405020304" pitchFamily="18" charset="0"/>
              </a:rPr>
              <a:t>required for UW/H crediting (as opposed to a "pass</a:t>
            </a:r>
            <a:r>
              <a:rPr lang="en-US" dirty="0" smtClean="0">
                <a:solidFill>
                  <a:schemeClr val="accent1">
                    <a:lumMod val="75000"/>
                  </a:schemeClr>
                </a:solidFill>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dirty="0">
                <a:solidFill>
                  <a:schemeClr val="accent1">
                    <a:lumMod val="75000"/>
                  </a:schemeClr>
                </a:solidFill>
                <a:latin typeface="Calibri" panose="020F0502020204030204" pitchFamily="34" charset="0"/>
                <a:cs typeface="Times New Roman" panose="02020603050405020304" pitchFamily="18" charset="0"/>
              </a:rPr>
              <a:t>At </a:t>
            </a:r>
            <a:r>
              <a:rPr lang="en-US" b="1" dirty="0">
                <a:solidFill>
                  <a:schemeClr val="accent1">
                    <a:lumMod val="75000"/>
                  </a:schemeClr>
                </a:solidFill>
                <a:latin typeface="Calibri" panose="020F0502020204030204" pitchFamily="34" charset="0"/>
                <a:cs typeface="Times New Roman" panose="02020603050405020304" pitchFamily="18" charset="0"/>
              </a:rPr>
              <a:t>the Faculty of </a:t>
            </a:r>
            <a:r>
              <a:rPr lang="en-US" b="1" dirty="0" smtClean="0">
                <a:solidFill>
                  <a:schemeClr val="accent1">
                    <a:lumMod val="75000"/>
                  </a:schemeClr>
                </a:solidFill>
                <a:latin typeface="Calibri" panose="020F0502020204030204" pitchFamily="34" charset="0"/>
                <a:cs typeface="Times New Roman" panose="02020603050405020304" pitchFamily="18" charset="0"/>
              </a:rPr>
              <a:t>Management, Economics </a:t>
            </a:r>
            <a:r>
              <a:rPr lang="en-US" b="1" dirty="0">
                <a:solidFill>
                  <a:schemeClr val="accent1">
                    <a:lumMod val="75000"/>
                  </a:schemeClr>
                </a:solidFill>
                <a:latin typeface="Calibri" panose="020F0502020204030204" pitchFamily="34" charset="0"/>
                <a:cs typeface="Times New Roman" panose="02020603050405020304" pitchFamily="18" charset="0"/>
              </a:rPr>
              <a:t>and Society</a:t>
            </a:r>
            <a:r>
              <a:rPr lang="en-US" dirty="0">
                <a:solidFill>
                  <a:schemeClr val="accent1">
                    <a:lumMod val="75000"/>
                  </a:schemeClr>
                </a:solidFill>
                <a:latin typeface="Calibri" panose="020F0502020204030204" pitchFamily="34" charset="0"/>
                <a:cs typeface="Times New Roman" panose="02020603050405020304" pitchFamily="18" charset="0"/>
              </a:rPr>
              <a:t>, no ungraded achievements can be </a:t>
            </a:r>
            <a:r>
              <a:rPr lang="en-US" dirty="0" err="1">
                <a:solidFill>
                  <a:schemeClr val="accent1">
                    <a:lumMod val="75000"/>
                  </a:schemeClr>
                </a:solidFill>
                <a:latin typeface="Calibri" panose="020F0502020204030204" pitchFamily="34" charset="0"/>
                <a:cs typeface="Times New Roman" panose="02020603050405020304" pitchFamily="18" charset="0"/>
              </a:rPr>
              <a:t>recognised</a:t>
            </a:r>
            <a:r>
              <a:rPr lang="en-US" dirty="0">
                <a:solidFill>
                  <a:schemeClr val="accent1">
                    <a:lumMod val="75000"/>
                  </a:schemeClr>
                </a:solidFill>
                <a:latin typeface="Calibri" panose="020F0502020204030204" pitchFamily="34" charset="0"/>
                <a:cs typeface="Times New Roman" panose="02020603050405020304" pitchFamily="18" charset="0"/>
              </a:rPr>
              <a:t> (</a:t>
            </a:r>
            <a:r>
              <a:rPr lang="en-US" dirty="0" smtClean="0">
                <a:solidFill>
                  <a:schemeClr val="accent1">
                    <a:lumMod val="75000"/>
                  </a:schemeClr>
                </a:solidFill>
                <a:latin typeface="Calibri" panose="020F0502020204030204" pitchFamily="34" charset="0"/>
                <a:cs typeface="Times New Roman" panose="02020603050405020304" pitchFamily="18" charset="0"/>
              </a:rPr>
              <a:t>exception: </a:t>
            </a:r>
            <a:r>
              <a:rPr lang="en-US" dirty="0" err="1">
                <a:solidFill>
                  <a:schemeClr val="accent1">
                    <a:lumMod val="75000"/>
                  </a:schemeClr>
                </a:solidFill>
                <a:latin typeface="Calibri" panose="020F0502020204030204" pitchFamily="34" charset="0"/>
                <a:cs typeface="Times New Roman" panose="02020603050405020304" pitchFamily="18" charset="0"/>
              </a:rPr>
              <a:t>StuFu</a:t>
            </a:r>
            <a:r>
              <a:rPr lang="en-US" dirty="0" smtClean="0">
                <a:solidFill>
                  <a:schemeClr val="accent1">
                    <a:lumMod val="75000"/>
                  </a:schemeClr>
                </a:solidFill>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b="1" dirty="0">
                <a:solidFill>
                  <a:schemeClr val="accent1">
                    <a:lumMod val="75000"/>
                  </a:schemeClr>
                </a:solidFill>
                <a:latin typeface="Calibri" panose="020F0502020204030204" pitchFamily="34" charset="0"/>
                <a:cs typeface="Times New Roman" panose="02020603050405020304" pitchFamily="18" charset="0"/>
              </a:rPr>
              <a:t>Students of the Faculty of </a:t>
            </a:r>
            <a:r>
              <a:rPr lang="en-US" b="1" dirty="0" smtClean="0">
                <a:solidFill>
                  <a:schemeClr val="accent1">
                    <a:lumMod val="75000"/>
                  </a:schemeClr>
                </a:solidFill>
                <a:latin typeface="Calibri" panose="020F0502020204030204" pitchFamily="34" charset="0"/>
                <a:cs typeface="Times New Roman" panose="02020603050405020304" pitchFamily="18" charset="0"/>
              </a:rPr>
              <a:t>Management, </a:t>
            </a:r>
            <a:r>
              <a:rPr lang="en-US" b="1" dirty="0">
                <a:solidFill>
                  <a:schemeClr val="accent1">
                    <a:lumMod val="75000"/>
                  </a:schemeClr>
                </a:solidFill>
                <a:latin typeface="Calibri" panose="020F0502020204030204" pitchFamily="34" charset="0"/>
                <a:cs typeface="Times New Roman" panose="02020603050405020304" pitchFamily="18" charset="0"/>
              </a:rPr>
              <a:t>Economics and Society </a:t>
            </a:r>
            <a:r>
              <a:rPr lang="en-US" dirty="0" smtClean="0">
                <a:solidFill>
                  <a:schemeClr val="accent1">
                    <a:lumMod val="75000"/>
                  </a:schemeClr>
                </a:solidFill>
                <a:latin typeface="Calibri" panose="020F0502020204030204" pitchFamily="34" charset="0"/>
                <a:cs typeface="Times New Roman" panose="02020603050405020304" pitchFamily="18" charset="0"/>
              </a:rPr>
              <a:t>have to </a:t>
            </a:r>
            <a:r>
              <a:rPr lang="en-US" dirty="0">
                <a:solidFill>
                  <a:schemeClr val="accent1">
                    <a:lumMod val="75000"/>
                  </a:schemeClr>
                </a:solidFill>
                <a:latin typeface="Calibri" panose="020F0502020204030204" pitchFamily="34" charset="0"/>
                <a:cs typeface="Times New Roman" panose="02020603050405020304" pitchFamily="18" charset="0"/>
              </a:rPr>
              <a:t>also use the document "Guidelines OLA </a:t>
            </a:r>
            <a:r>
              <a:rPr lang="en-US" dirty="0" smtClean="0">
                <a:solidFill>
                  <a:schemeClr val="accent1">
                    <a:lumMod val="75000"/>
                  </a:schemeClr>
                </a:solidFill>
                <a:latin typeface="Calibri" panose="020F0502020204030204" pitchFamily="34" charset="0"/>
                <a:cs typeface="Times New Roman" panose="02020603050405020304" pitchFamily="18" charset="0"/>
              </a:rPr>
              <a:t>Creation </a:t>
            </a:r>
            <a:r>
              <a:rPr lang="en-US" dirty="0">
                <a:solidFill>
                  <a:schemeClr val="accent1">
                    <a:lumMod val="75000"/>
                  </a:schemeClr>
                </a:solidFill>
                <a:latin typeface="Calibri" panose="020F0502020204030204" pitchFamily="34" charset="0"/>
                <a:cs typeface="Times New Roman" panose="02020603050405020304" pitchFamily="18" charset="0"/>
              </a:rPr>
              <a:t>- </a:t>
            </a:r>
            <a:r>
              <a:rPr lang="en-US" dirty="0" err="1">
                <a:solidFill>
                  <a:schemeClr val="accent1">
                    <a:lumMod val="75000"/>
                  </a:schemeClr>
                </a:solidFill>
                <a:latin typeface="Calibri" panose="020F0502020204030204" pitchFamily="34" charset="0"/>
                <a:cs typeface="Times New Roman" panose="02020603050405020304" pitchFamily="18" charset="0"/>
              </a:rPr>
              <a:t>WiGe</a:t>
            </a:r>
            <a:r>
              <a:rPr lang="en-US" dirty="0">
                <a:solidFill>
                  <a:schemeClr val="accent1">
                    <a:lumMod val="75000"/>
                  </a:schemeClr>
                </a:solidFill>
                <a:latin typeface="Calibri" panose="020F0502020204030204" pitchFamily="34" charset="0"/>
                <a:cs typeface="Times New Roman" panose="02020603050405020304" pitchFamily="18" charset="0"/>
              </a:rPr>
              <a:t>" </a:t>
            </a:r>
            <a:r>
              <a:rPr lang="de-DE" dirty="0">
                <a:solidFill>
                  <a:schemeClr val="accent1">
                    <a:lumMod val="75000"/>
                  </a:schemeClr>
                </a:solidFill>
                <a:latin typeface="Calibri" panose="020F0502020204030204" pitchFamily="34" charset="0"/>
                <a:cs typeface="Times New Roman" panose="02020603050405020304" pitchFamily="18" charset="0"/>
              </a:rPr>
              <a:t/>
            </a:r>
            <a:br>
              <a:rPr lang="de-DE" dirty="0">
                <a:solidFill>
                  <a:schemeClr val="accent1">
                    <a:lumMod val="75000"/>
                  </a:schemeClr>
                </a:solidFill>
                <a:latin typeface="Calibri" panose="020F0502020204030204" pitchFamily="34" charset="0"/>
                <a:cs typeface="Times New Roman" panose="02020603050405020304" pitchFamily="18" charset="0"/>
              </a:rPr>
            </a:br>
            <a:endParaRPr lang="de-DE" dirty="0"/>
          </a:p>
        </p:txBody>
      </p:sp>
    </p:spTree>
    <p:extLst>
      <p:ext uri="{BB962C8B-B14F-4D97-AF65-F5344CB8AC3E}">
        <p14:creationId xmlns:p14="http://schemas.microsoft.com/office/powerpoint/2010/main" val="251282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5</a:t>
            </a:fld>
            <a:endParaRPr lang="en-US"/>
          </a:p>
        </p:txBody>
      </p:sp>
      <p:sp>
        <p:nvSpPr>
          <p:cNvPr id="6" name="Textplatzhalter 5">
            <a:extLst>
              <a:ext uri="{FF2B5EF4-FFF2-40B4-BE49-F238E27FC236}">
                <a16:creationId xmlns:a16="http://schemas.microsoft.com/office/drawing/2014/main" id="{A4F83CAD-AD60-7C47-84E7-DF66D36D214C}"/>
              </a:ext>
            </a:extLst>
          </p:cNvPr>
          <p:cNvSpPr>
            <a:spLocks noGrp="1"/>
          </p:cNvSpPr>
          <p:nvPr>
            <p:ph type="body" sz="quarter" idx="13"/>
          </p:nvPr>
        </p:nvSpPr>
        <p:spPr>
          <a:xfrm>
            <a:off x="838200" y="3215280"/>
            <a:ext cx="9368123" cy="358320"/>
          </a:xfrm>
        </p:spPr>
        <p:txBody>
          <a:bodyPr/>
          <a:lstStyle/>
          <a:p>
            <a:r>
              <a:rPr lang="en-US" b="1" dirty="0">
                <a:solidFill>
                  <a:schemeClr val="accent1">
                    <a:lumMod val="75000"/>
                  </a:schemeClr>
                </a:solidFill>
                <a:latin typeface="Calibri" panose="020F0502020204030204" pitchFamily="34" charset="0"/>
                <a:cs typeface="Times New Roman" panose="02020603050405020304" pitchFamily="18" charset="0"/>
              </a:rPr>
              <a:t>Language Courses in Country or Regional Language</a:t>
            </a:r>
          </a:p>
          <a:p>
            <a:endParaRPr lang="en-US" dirty="0"/>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3627686"/>
            <a:ext cx="10515600" cy="646331"/>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smtClean="0"/>
              <a:t>Recognition </a:t>
            </a:r>
            <a:r>
              <a:rPr lang="en-US" dirty="0"/>
              <a:t>possible for the communicative area of </a:t>
            </a:r>
            <a:r>
              <a:rPr lang="en-US" dirty="0" err="1" smtClean="0"/>
              <a:t>StuFu</a:t>
            </a:r>
            <a:r>
              <a:rPr lang="en-US" dirty="0" smtClean="0"/>
              <a:t> (maximum of 4 ECTS) (see “</a:t>
            </a:r>
            <a:r>
              <a:rPr lang="en-US" dirty="0" smtClean="0">
                <a:hlinkClick r:id="rId3"/>
              </a:rPr>
              <a:t>Outgoing Guide</a:t>
            </a:r>
            <a:r>
              <a:rPr lang="en-US" dirty="0" smtClean="0"/>
              <a:t>”)</a:t>
            </a:r>
            <a:endParaRPr lang="en-US" dirty="0"/>
          </a:p>
          <a:p>
            <a:r>
              <a:rPr lang="en-US" dirty="0"/>
              <a:t>You must write </a:t>
            </a:r>
            <a:r>
              <a:rPr lang="en-US" dirty="0" smtClean="0"/>
              <a:t>an </a:t>
            </a:r>
            <a:r>
              <a:rPr lang="en-US" dirty="0"/>
              <a:t>essay; the topic proposal muss be approved by Prof. </a:t>
            </a:r>
            <a:r>
              <a:rPr lang="en-US" dirty="0" smtClean="0"/>
              <a:t>Volkenandt via the OLA</a:t>
            </a:r>
            <a:endParaRPr lang="en-US" dirty="0"/>
          </a:p>
        </p:txBody>
      </p:sp>
      <p:sp>
        <p:nvSpPr>
          <p:cNvPr id="9" name="Textfeld 8">
            <a:extLst>
              <a:ext uri="{FF2B5EF4-FFF2-40B4-BE49-F238E27FC236}">
                <a16:creationId xmlns:a16="http://schemas.microsoft.com/office/drawing/2014/main" id="{A358ABCA-191E-41DF-A005-7AD763F8B429}"/>
              </a:ext>
            </a:extLst>
          </p:cNvPr>
          <p:cNvSpPr txBox="1"/>
          <p:nvPr/>
        </p:nvSpPr>
        <p:spPr>
          <a:xfrm>
            <a:off x="838200" y="1834611"/>
            <a:ext cx="10515600" cy="1200329"/>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a:t>You must complete at least 15 ECTS abroad (or at least 3 courses if no ECTS system is used) - plan </a:t>
            </a:r>
            <a:r>
              <a:rPr lang="en-US" dirty="0" smtClean="0"/>
              <a:t>in a </a:t>
            </a:r>
            <a:r>
              <a:rPr lang="en-US" dirty="0"/>
              <a:t>buffer</a:t>
            </a:r>
            <a:r>
              <a:rPr lang="en-US" dirty="0" smtClean="0"/>
              <a:t>!</a:t>
            </a:r>
          </a:p>
          <a:p>
            <a:r>
              <a:rPr lang="en-US" dirty="0"/>
              <a:t>Your host university may have its own requirements regarding the minimum number of ECTS credits</a:t>
            </a:r>
            <a:endParaRPr lang="en-US" dirty="0" smtClean="0"/>
          </a:p>
          <a:p>
            <a:r>
              <a:rPr lang="en-US" dirty="0" smtClean="0"/>
              <a:t>The number </a:t>
            </a:r>
            <a:r>
              <a:rPr lang="en-US" dirty="0"/>
              <a:t>of ECTS credits to be </a:t>
            </a:r>
            <a:r>
              <a:rPr lang="en-US" dirty="0" err="1" smtClean="0"/>
              <a:t>recognised</a:t>
            </a:r>
            <a:r>
              <a:rPr lang="en-US" dirty="0" smtClean="0"/>
              <a:t> at UW/H is irrelevant for funding</a:t>
            </a:r>
            <a:endParaRPr lang="en-US" dirty="0"/>
          </a:p>
        </p:txBody>
      </p:sp>
      <p:sp>
        <p:nvSpPr>
          <p:cNvPr id="12"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Before the </a:t>
            </a:r>
            <a:r>
              <a:rPr lang="en-US" dirty="0" smtClean="0"/>
              <a:t>Mobility</a:t>
            </a:r>
            <a:endParaRPr lang="en-US" dirty="0"/>
          </a:p>
        </p:txBody>
      </p:sp>
      <p:sp>
        <p:nvSpPr>
          <p:cNvPr id="13"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Creation of </a:t>
            </a:r>
            <a:r>
              <a:rPr lang="en-US" b="1" dirty="0" smtClean="0"/>
              <a:t>the Online Learning Agreement</a:t>
            </a:r>
            <a:endParaRPr lang="en-US" b="1" dirty="0"/>
          </a:p>
        </p:txBody>
      </p:sp>
      <p:sp>
        <p:nvSpPr>
          <p:cNvPr id="14" name="Textplatzhalter 5">
            <a:extLst>
              <a:ext uri="{FF2B5EF4-FFF2-40B4-BE49-F238E27FC236}">
                <a16:creationId xmlns:a16="http://schemas.microsoft.com/office/drawing/2014/main" id="{A4F83CAD-AD60-7C47-84E7-DF66D36D214C}"/>
              </a:ext>
            </a:extLst>
          </p:cNvPr>
          <p:cNvSpPr txBox="1">
            <a:spLocks/>
          </p:cNvSpPr>
          <p:nvPr/>
        </p:nvSpPr>
        <p:spPr>
          <a:xfrm>
            <a:off x="838200" y="1476676"/>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lumMod val="75000"/>
                  </a:schemeClr>
                </a:solidFill>
                <a:latin typeface="Calibri" panose="020F0502020204030204" pitchFamily="34" charset="0"/>
                <a:cs typeface="Times New Roman" panose="02020603050405020304" pitchFamily="18" charset="0"/>
              </a:rPr>
              <a:t>Minimum Number of ECTS</a:t>
            </a:r>
          </a:p>
          <a:p>
            <a:endParaRPr lang="en-US" dirty="0">
              <a:cs typeface="Times New Roman" panose="02020603050405020304" pitchFamily="18" charset="0"/>
            </a:endParaRPr>
          </a:p>
          <a:p>
            <a:endParaRPr lang="en-US" b="1" dirty="0">
              <a:solidFill>
                <a:schemeClr val="accent1">
                  <a:lumMod val="7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846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6</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4247317"/>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a:t>Compulsory international health </a:t>
            </a:r>
            <a:r>
              <a:rPr lang="en-US" dirty="0" smtClean="0"/>
              <a:t>insurance</a:t>
            </a:r>
            <a:br>
              <a:rPr lang="en-US" dirty="0" smtClean="0"/>
            </a:br>
            <a:r>
              <a:rPr lang="en-US" dirty="0" smtClean="0"/>
              <a:t>EU/EEA/Switzerland</a:t>
            </a:r>
            <a:r>
              <a:rPr lang="en-US" dirty="0"/>
              <a:t>: Basic insurance cover via the European Health Insurance </a:t>
            </a:r>
            <a:r>
              <a:rPr lang="en-US" dirty="0" smtClean="0"/>
              <a:t>Card</a:t>
            </a:r>
            <a:br>
              <a:rPr lang="en-US" dirty="0" smtClean="0"/>
            </a:br>
            <a:r>
              <a:rPr lang="en-US" dirty="0" smtClean="0"/>
              <a:t/>
            </a:r>
            <a:br>
              <a:rPr lang="en-US" dirty="0" smtClean="0"/>
            </a:br>
            <a:r>
              <a:rPr lang="en-US" dirty="0" smtClean="0"/>
              <a:t>The </a:t>
            </a:r>
            <a:r>
              <a:rPr lang="en-US" dirty="0"/>
              <a:t>European Health Insurance Card </a:t>
            </a:r>
            <a:r>
              <a:rPr lang="en-US" dirty="0" smtClean="0"/>
              <a:t>...-</a:t>
            </a:r>
            <a:br>
              <a:rPr lang="en-US" dirty="0" smtClean="0"/>
            </a:br>
            <a:r>
              <a:rPr lang="en-US" dirty="0" smtClean="0"/>
              <a:t> - </a:t>
            </a:r>
            <a:r>
              <a:rPr lang="en-US" b="1" dirty="0" smtClean="0"/>
              <a:t>is </a:t>
            </a:r>
            <a:r>
              <a:rPr lang="en-US" b="1" dirty="0"/>
              <a:t>not a substitute for travel insurance</a:t>
            </a:r>
            <a:r>
              <a:rPr lang="en-US" dirty="0"/>
              <a:t>. It does not cover private healthcare services or other costs you may incur (e.g. return flight to your home country</a:t>
            </a:r>
            <a:r>
              <a:rPr lang="en-US" dirty="0" smtClean="0"/>
              <a:t>)</a:t>
            </a:r>
            <a:br>
              <a:rPr lang="en-US" dirty="0" smtClean="0"/>
            </a:br>
            <a:r>
              <a:rPr lang="en-US" dirty="0" smtClean="0"/>
              <a:t>- </a:t>
            </a:r>
            <a:r>
              <a:rPr lang="en-US" b="1" dirty="0"/>
              <a:t>does not guarantee free treatment</a:t>
            </a:r>
            <a:r>
              <a:rPr lang="en-US" dirty="0"/>
              <a:t>. The healthcare systems in the individual countries are different. It is possible that services for which you do not have to pay in your home country may be subject to a charge in other </a:t>
            </a:r>
            <a:r>
              <a:rPr lang="en-US" dirty="0" smtClean="0"/>
              <a:t>countries.</a:t>
            </a:r>
            <a:r>
              <a:rPr lang="en-US" dirty="0"/>
              <a:t/>
            </a:r>
            <a:br>
              <a:rPr lang="en-US" dirty="0"/>
            </a:br>
            <a:r>
              <a:rPr lang="en-US" dirty="0" smtClean="0"/>
              <a:t/>
            </a:r>
            <a:br>
              <a:rPr lang="en-US" dirty="0" smtClean="0"/>
            </a:br>
            <a:r>
              <a:rPr lang="en-US" dirty="0" smtClean="0">
                <a:sym typeface="Wingdings" panose="05000000000000000000" pitchFamily="2" charset="2"/>
              </a:rPr>
              <a:t> </a:t>
            </a:r>
            <a:r>
              <a:rPr lang="en-US" dirty="0" smtClean="0"/>
              <a:t>Additional </a:t>
            </a:r>
            <a:r>
              <a:rPr lang="en-US" dirty="0"/>
              <a:t>private international health insurance </a:t>
            </a:r>
            <a:r>
              <a:rPr lang="en-US" dirty="0" smtClean="0"/>
              <a:t>is recommended</a:t>
            </a:r>
          </a:p>
          <a:p>
            <a:endParaRPr lang="en-US" dirty="0"/>
          </a:p>
          <a:p>
            <a:r>
              <a:rPr lang="en-US" dirty="0" smtClean="0"/>
              <a:t>Accident </a:t>
            </a:r>
            <a:r>
              <a:rPr lang="en-US" dirty="0"/>
              <a:t>and liability insurance coverage is </a:t>
            </a:r>
            <a:r>
              <a:rPr lang="en-US" dirty="0" smtClean="0"/>
              <a:t>recommended</a:t>
            </a:r>
          </a:p>
          <a:p>
            <a:pPr marL="0" indent="0">
              <a:buNone/>
            </a:pPr>
            <a:endParaRPr lang="en-US" dirty="0"/>
          </a:p>
          <a:p>
            <a:r>
              <a:rPr lang="en-US" dirty="0"/>
              <a:t>DAAD offers group insurance</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Before the </a:t>
            </a:r>
            <a:r>
              <a:rPr lang="en-US" dirty="0" smtClean="0"/>
              <a:t>Mobility</a:t>
            </a:r>
            <a:endParaRPr lang="en-US"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199" y="1047974"/>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Insurance </a:t>
            </a:r>
            <a:r>
              <a:rPr lang="en-US" b="1" dirty="0" smtClean="0"/>
              <a:t>Coverage</a:t>
            </a:r>
            <a:r>
              <a:rPr lang="en-US" b="1" dirty="0"/>
              <a:t/>
            </a:r>
            <a:br>
              <a:rPr lang="en-US" b="1" dirty="0"/>
            </a:br>
            <a:r>
              <a:rPr lang="en-US" b="1" dirty="0"/>
              <a:t> </a:t>
            </a:r>
          </a:p>
        </p:txBody>
      </p:sp>
    </p:spTree>
    <p:extLst>
      <p:ext uri="{BB962C8B-B14F-4D97-AF65-F5344CB8AC3E}">
        <p14:creationId xmlns:p14="http://schemas.microsoft.com/office/powerpoint/2010/main" val="3488879080"/>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7</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923330"/>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en-US" dirty="0"/>
              <a:t>Inform yourself about the travel and safety information for your destination country on the website of the German Foreign Office</a:t>
            </a:r>
          </a:p>
          <a:p>
            <a:r>
              <a:rPr lang="en-US" dirty="0"/>
              <a:t>Register with the Crisis Preparedness List </a:t>
            </a:r>
            <a:r>
              <a:rPr lang="en-US" dirty="0">
                <a:hlinkClick r:id="rId3"/>
              </a:rPr>
              <a:t>ELEFAND</a:t>
            </a:r>
            <a:endParaRPr lang="en-US" dirty="0"/>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Before the </a:t>
            </a:r>
            <a:r>
              <a:rPr lang="en-US" dirty="0" smtClean="0"/>
              <a:t>Mobility</a:t>
            </a:r>
            <a:endParaRPr lang="en-US"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199" y="1047974"/>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lumMod val="75000"/>
                  </a:schemeClr>
                </a:solidFill>
                <a:latin typeface="Calibri" panose="020F0502020204030204" pitchFamily="34" charset="0"/>
                <a:cs typeface="Times New Roman" panose="02020603050405020304" pitchFamily="18" charset="0"/>
              </a:rPr>
              <a:t>Safety Precautions</a:t>
            </a:r>
          </a:p>
        </p:txBody>
      </p:sp>
    </p:spTree>
    <p:extLst>
      <p:ext uri="{BB962C8B-B14F-4D97-AF65-F5344CB8AC3E}">
        <p14:creationId xmlns:p14="http://schemas.microsoft.com/office/powerpoint/2010/main" val="242804584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en-US" smtClean="0"/>
              <a:pPr/>
              <a:t>8</a:t>
            </a:fld>
            <a:endParaRPr lang="en-US"/>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4247317"/>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pPr marL="0" indent="0">
              <a:buNone/>
            </a:pPr>
            <a:r>
              <a:rPr lang="en-US" dirty="0"/>
              <a:t>The application for a semester ticket exemption can be found on the </a:t>
            </a:r>
            <a:r>
              <a:rPr lang="en-US" dirty="0">
                <a:hlinkClick r:id="rId3"/>
              </a:rPr>
              <a:t>HSW intranet page</a:t>
            </a:r>
            <a:r>
              <a:rPr lang="en-US" dirty="0"/>
              <a:t>. The application must be approved by the IO</a:t>
            </a:r>
            <a:r>
              <a:rPr lang="en-US" dirty="0" smtClean="0"/>
              <a:t>.</a:t>
            </a:r>
          </a:p>
          <a:p>
            <a:pPr marL="0" indent="0">
              <a:buNone/>
            </a:pPr>
            <a:endParaRPr lang="en-US" dirty="0"/>
          </a:p>
          <a:p>
            <a:pPr marL="0" indent="0">
              <a:buNone/>
            </a:pPr>
            <a:r>
              <a:rPr lang="en-US" dirty="0" smtClean="0"/>
              <a:t>An </a:t>
            </a:r>
            <a:r>
              <a:rPr lang="en-US" dirty="0"/>
              <a:t>exemption due to a stay abroad can only be granted </a:t>
            </a:r>
            <a:r>
              <a:rPr lang="en-US" dirty="0" smtClean="0"/>
              <a:t>if</a:t>
            </a:r>
          </a:p>
          <a:p>
            <a:pPr marL="0" indent="0">
              <a:buNone/>
            </a:pPr>
            <a:endParaRPr lang="en-US" dirty="0" smtClean="0"/>
          </a:p>
          <a:p>
            <a:r>
              <a:rPr lang="en-US" dirty="0" smtClean="0"/>
              <a:t>the </a:t>
            </a:r>
            <a:r>
              <a:rPr lang="en-US" dirty="0"/>
              <a:t>stay lasts longer than 3 </a:t>
            </a:r>
            <a:r>
              <a:rPr lang="en-US" dirty="0" smtClean="0"/>
              <a:t>months</a:t>
            </a:r>
          </a:p>
          <a:p>
            <a:endParaRPr lang="en-US" dirty="0"/>
          </a:p>
          <a:p>
            <a:r>
              <a:rPr lang="en-US" dirty="0" smtClean="0"/>
              <a:t>the </a:t>
            </a:r>
            <a:r>
              <a:rPr lang="en-US" dirty="0"/>
              <a:t>exemption is requested for whole months (i.e. first to last of the month</a:t>
            </a:r>
            <a:r>
              <a:rPr lang="en-US" dirty="0" smtClean="0"/>
              <a:t>)</a:t>
            </a:r>
          </a:p>
          <a:p>
            <a:endParaRPr lang="en-US" dirty="0"/>
          </a:p>
          <a:p>
            <a:r>
              <a:rPr lang="en-US" dirty="0" smtClean="0"/>
              <a:t>the </a:t>
            </a:r>
            <a:r>
              <a:rPr lang="en-US" dirty="0"/>
              <a:t>requested exemption period has not yet begun (an exemption for months already in progress is not possible</a:t>
            </a:r>
            <a:r>
              <a:rPr lang="en-US" dirty="0" smtClean="0"/>
              <a:t>)</a:t>
            </a:r>
          </a:p>
          <a:p>
            <a:pPr marL="0" indent="0">
              <a:buNone/>
            </a:pPr>
            <a:endParaRPr lang="en-US" dirty="0"/>
          </a:p>
          <a:p>
            <a:r>
              <a:rPr lang="en-US" dirty="0" smtClean="0"/>
              <a:t>the </a:t>
            </a:r>
            <a:r>
              <a:rPr lang="en-US" dirty="0"/>
              <a:t>application for exemption </a:t>
            </a:r>
            <a:r>
              <a:rPr lang="en-US" dirty="0" smtClean="0"/>
              <a:t>is submitted </a:t>
            </a:r>
            <a:r>
              <a:rPr lang="en-US" dirty="0"/>
              <a:t>no later than 4 weeks after the start of the UW/H </a:t>
            </a:r>
            <a:r>
              <a:rPr lang="en-US" dirty="0" smtClean="0"/>
              <a:t>semester</a:t>
            </a:r>
            <a:br>
              <a:rPr lang="en-US" dirty="0" smtClean="0"/>
            </a:br>
            <a:r>
              <a:rPr lang="en-US" b="1" dirty="0" smtClean="0">
                <a:sym typeface="Wingdings" panose="05000000000000000000" pitchFamily="2" charset="2"/>
              </a:rPr>
              <a:t> </a:t>
            </a:r>
            <a:r>
              <a:rPr lang="en-US" b="1" dirty="0" smtClean="0"/>
              <a:t>Important</a:t>
            </a:r>
            <a:r>
              <a:rPr lang="en-US" b="1" dirty="0"/>
              <a:t>: You must usually submit the application no later than April (for stays in the winter semester) or October (for stays in the summer semester), as semesters abroad usually start earlier.</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en-US" dirty="0"/>
              <a:t>Before the </a:t>
            </a:r>
            <a:r>
              <a:rPr lang="en-US" dirty="0" smtClean="0"/>
              <a:t>Mobility</a:t>
            </a:r>
            <a:endParaRPr lang="en-US"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199" y="1047974"/>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err="1" smtClean="0">
                <a:solidFill>
                  <a:schemeClr val="accent1">
                    <a:lumMod val="75000"/>
                  </a:schemeClr>
                </a:solidFill>
                <a:latin typeface="Calibri" panose="020F0502020204030204" pitchFamily="34" charset="0"/>
                <a:cs typeface="Times New Roman" panose="02020603050405020304" pitchFamily="18" charset="0"/>
              </a:rPr>
              <a:t>Semesterticket</a:t>
            </a:r>
            <a:r>
              <a:rPr lang="en-US" b="1" dirty="0" smtClean="0">
                <a:solidFill>
                  <a:schemeClr val="accent1">
                    <a:lumMod val="75000"/>
                  </a:schemeClr>
                </a:solidFill>
                <a:latin typeface="Calibri" panose="020F0502020204030204" pitchFamily="34" charset="0"/>
                <a:cs typeface="Times New Roman" panose="02020603050405020304" pitchFamily="18" charset="0"/>
              </a:rPr>
              <a:t> exemption</a:t>
            </a:r>
            <a:endParaRPr lang="en-US" b="1" dirty="0">
              <a:solidFill>
                <a:schemeClr val="accent1">
                  <a:lumMod val="7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66181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472631" y="2532461"/>
            <a:ext cx="11246738"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en-US" sz="5000" dirty="0"/>
              <a:t>Before the </a:t>
            </a:r>
            <a:r>
              <a:rPr lang="en-US" sz="5000" dirty="0" smtClean="0"/>
              <a:t>Mobility</a:t>
            </a:r>
            <a:r>
              <a:rPr lang="en-US" sz="5000" dirty="0"/>
              <a:t>: Erasmus+</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en-US" dirty="0"/>
              <a:t>Grant Agreement, OLS, Payment of the 1st Installment  &amp; Green </a:t>
            </a:r>
            <a:r>
              <a:rPr lang="en-US" dirty="0" smtClean="0"/>
              <a:t>Travel</a:t>
            </a:r>
            <a:endParaRPr lang="en-US" dirty="0"/>
          </a:p>
        </p:txBody>
      </p:sp>
    </p:spTree>
    <p:extLst>
      <p:ext uri="{BB962C8B-B14F-4D97-AF65-F5344CB8AC3E}">
        <p14:creationId xmlns:p14="http://schemas.microsoft.com/office/powerpoint/2010/main" val="1524808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Breitbild</PresentationFormat>
  <Paragraphs>205</Paragraphs>
  <Slides>27</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Wingdings</vt:lpstr>
      <vt:lpstr>Times New Roman</vt:lpstr>
      <vt:lpstr>Lato</vt:lpstr>
      <vt:lpstr>Office</vt:lpstr>
      <vt:lpstr>PowerPoint-Präsentation</vt:lpstr>
      <vt:lpstr>PowerPoint-Präsentation</vt:lpstr>
      <vt:lpstr>Before the Mobility</vt:lpstr>
      <vt:lpstr>PowerPoint-Präsentation</vt:lpstr>
      <vt:lpstr>PowerPoint-Präsentation</vt:lpstr>
      <vt:lpstr>PowerPoint-Präsentation</vt:lpstr>
      <vt:lpstr>PowerPoint-Präsentation</vt:lpstr>
      <vt:lpstr>PowerPoint-Präsentation</vt:lpstr>
      <vt:lpstr>PowerPoint-Präsentation</vt:lpstr>
      <vt:lpstr>Before the Mobility: Erasmus+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After the Mobility: Erasmus+ </vt:lpstr>
      <vt:lpstr>PowerPoint-Präsentation</vt:lpstr>
      <vt:lpstr>Further Information </vt:lpstr>
      <vt:lpstr>Further Information</vt:lpstr>
      <vt:lpstr>Further Information</vt:lpstr>
      <vt:lpstr>We thank you for your attention and wish you an unforgettable experience abroad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Hilgers</dc:creator>
  <cp:lastModifiedBy>Tauch, Eike</cp:lastModifiedBy>
  <cp:revision>122</cp:revision>
  <dcterms:created xsi:type="dcterms:W3CDTF">2020-11-02T13:54:24Z</dcterms:created>
  <dcterms:modified xsi:type="dcterms:W3CDTF">2024-03-28T17:01:58Z</dcterms:modified>
</cp:coreProperties>
</file>