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C_B8CD7B09.xml" ContentType="application/vnd.ms-powerpoint.comments+xml"/>
  <Override PartName="/ppt/comments/modernComment_11B_CFF411E8.xml" ContentType="application/vnd.ms-powerpoint.comments+xml"/>
  <Override PartName="/ppt/comments/modernComment_122_6FF13264.xml" ContentType="application/vnd.ms-powerpoint.comments+xml"/>
  <Override PartName="/ppt/comments/modernComment_115_D09125F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84" r:id="rId3"/>
    <p:sldId id="258" r:id="rId4"/>
    <p:sldId id="264" r:id="rId5"/>
    <p:sldId id="280" r:id="rId6"/>
    <p:sldId id="283" r:id="rId7"/>
    <p:sldId id="291" r:id="rId8"/>
    <p:sldId id="295" r:id="rId9"/>
    <p:sldId id="270" r:id="rId10"/>
    <p:sldId id="271" r:id="rId11"/>
    <p:sldId id="292" r:id="rId12"/>
    <p:sldId id="274" r:id="rId13"/>
    <p:sldId id="285" r:id="rId14"/>
    <p:sldId id="293" r:id="rId15"/>
    <p:sldId id="276" r:id="rId16"/>
    <p:sldId id="277" r:id="rId17"/>
    <p:sldId id="294" r:id="rId18"/>
    <p:sldId id="278" r:id="rId19"/>
  </p:sldIdLst>
  <p:sldSz cx="12192000" cy="6858000"/>
  <p:notesSz cx="6858000" cy="9144000"/>
  <p:embeddedFontLs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3D808D-58EA-7505-6F42-7E2955CDD598}" name="N P" initials="NP" userId="655b7a29cc5e7c4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9F"/>
    <a:srgbClr val="6F6F6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9" autoAdjust="0"/>
    <p:restoredTop sz="94793" autoAdjust="0"/>
  </p:normalViewPr>
  <p:slideViewPr>
    <p:cSldViewPr snapToGrid="0" snapToObjects="1">
      <p:cViewPr varScale="1">
        <p:scale>
          <a:sx n="65" d="100"/>
          <a:sy n="65" d="100"/>
        </p:scale>
        <p:origin x="9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omments/modernComment_115_D0912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D9C9B4-0FEC-48AD-9FCF-951A9305420D}" authorId="{F03D808D-58EA-7505-6F42-7E2955CDD598}" created="2023-04-07T10:34:26.20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8698335" sldId="277"/>
      <ac:spMk id="8" creationId="{EFAA15B2-1104-4EAC-A91A-C5E53F5AF5A3}"/>
      <ac:txMk cp="168" len="14">
        <ac:context len="183" hash="2918548209"/>
      </ac:txMk>
    </ac:txMkLst>
    <p188:pos x="9836020" y="542208"/>
    <p188:txBody>
      <a:bodyPr/>
      <a:lstStyle/>
      <a:p>
        <a:r>
          <a:rPr lang="en-US"/>
          <a:t>How to translate this?</a:t>
        </a:r>
      </a:p>
    </p188:txBody>
  </p188:cm>
</p188:cmLst>
</file>

<file path=ppt/comments/modernComment_11B_CFF411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5EE375-AE7E-440F-9461-B84CDBB785AE}" authorId="{F03D808D-58EA-7505-6F42-7E2955CDD598}" created="2023-03-30T08:51:58.31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88879080" sldId="283"/>
      <ac:spMk id="11" creationId="{87E7E66D-D44C-4870-8149-DF959DCDAB00}"/>
      <ac:txMk cp="21" len="17">
        <ac:context len="41" hash="2411030633"/>
      </ac:txMk>
    </ac:txMkLst>
    <p188:pos x="4592217" y="258312"/>
    <p188:txBody>
      <a:bodyPr/>
      <a:lstStyle/>
      <a:p>
        <a:r>
          <a:rPr lang="en-US"/>
          <a:t>Richtiger begriff?</a:t>
        </a:r>
      </a:p>
    </p188:txBody>
  </p188:cm>
</p188:cmLst>
</file>

<file path=ppt/comments/modernComment_11C_B8CD7B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3D65A0-39D9-49A8-A593-75650003D94D}" authorId="{F03D808D-58EA-7505-6F42-7E2955CDD598}" created="2023-03-30T08:25:56.8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00474121" sldId="284"/>
      <ac:spMk id="3" creationId="{B083D993-A687-48E9-B382-003E4107403D}"/>
      <ac:txMk cp="20" len="8">
        <ac:context len="29" hash="1710538349"/>
      </ac:txMk>
    </ac:txMkLst>
    <p188:pos x="9648827" y="725089"/>
    <p188:txBody>
      <a:bodyPr/>
      <a:lstStyle/>
      <a:p>
        <a:r>
          <a:rPr lang="en-US"/>
          <a:t>Correct word?</a:t>
        </a:r>
      </a:p>
    </p188:txBody>
  </p188:cm>
</p188:cmLst>
</file>

<file path=ppt/comments/modernComment_122_6FF132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989918-D714-4AA7-A638-75C1E60097F2}" authorId="{F03D808D-58EA-7505-6F42-7E2955CDD598}" created="2023-03-30T09:05:40.9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78078052" sldId="290"/>
      <ac:spMk id="43" creationId="{A358ABCA-191E-41DF-A005-7AD763F8B429}"/>
      <ac:txMk cp="0" len="21">
        <ac:context len="343" hash="3965032200"/>
      </ac:txMk>
    </ac:txMkLst>
    <p188:pos x="2390192" y="258235"/>
    <p188:txBody>
      <a:bodyPr/>
      <a:lstStyle/>
      <a:p>
        <a:r>
          <a:rPr lang="en-US"/>
          <a:t>Correct wording?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F983-13B8-4B40-B431-2A40CD5006BA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23034-77AF-8C4A-A533-67E3BD38CA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63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35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00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66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01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0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87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10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au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314EDFD-6EF6-FB45-93A6-6199BFFBC2A8}"/>
              </a:ext>
            </a:extLst>
          </p:cNvPr>
          <p:cNvSpPr/>
          <p:nvPr userDrawn="1"/>
        </p:nvSpPr>
        <p:spPr>
          <a:xfrm>
            <a:off x="859537" y="1201783"/>
            <a:ext cx="11332464" cy="565621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24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430466EC-6BAC-1740-9AD5-D651F3F5A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838" y="1201738"/>
            <a:ext cx="11333162" cy="56562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89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B65EE10-ACFB-E14A-8DBE-0A195B1D855F}"/>
              </a:ext>
            </a:extLst>
          </p:cNvPr>
          <p:cNvSpPr/>
          <p:nvPr userDrawn="1"/>
        </p:nvSpPr>
        <p:spPr>
          <a:xfrm>
            <a:off x="0" y="569659"/>
            <a:ext cx="12192001" cy="6288341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 flipV="1">
            <a:off x="0" y="-5"/>
            <a:ext cx="12192001" cy="56966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>
              <a:defRPr sz="5400" b="1" i="0">
                <a:solidFill>
                  <a:srgbClr val="F0F0F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CD449F3-7839-2940-93C0-55AE25378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858689"/>
            <a:ext cx="10657115" cy="1540513"/>
          </a:xfrm>
          <a:prstGeom prst="rect">
            <a:avLst/>
          </a:prstGeom>
        </p:spPr>
        <p:txBody>
          <a:bodyPr/>
          <a:lstStyle>
            <a:lvl1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37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fa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3300B15-71B3-2640-88D4-EAE915F51AB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86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559B4827-A785-A84A-A0BE-BE5B3C5184E0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2F7C0E8-6F45-194C-9101-46DDBD399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25372"/>
            <a:ext cx="4957763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9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2F7C0E8-6F45-194C-9101-46DDBD399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658"/>
            <a:ext cx="5795963" cy="628834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A6F963D-7961-F84A-89CC-9E98B575DC55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36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D5060E9-FE27-CA4B-964B-C88B19DFC48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B4BA5CDA-34C7-AA43-9C86-9AD56BC8E52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199" y="1825372"/>
            <a:ext cx="4950279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4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47D71BA-17F3-D049-A660-20ECE25BB8ED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507546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B4BA5CDA-34C7-AA43-9C86-9AD56BC8E52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199" y="1825372"/>
            <a:ext cx="5075464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Diagrammplatzhalter 15">
            <a:extLst>
              <a:ext uri="{FF2B5EF4-FFF2-40B4-BE49-F238E27FC236}">
                <a16:creationId xmlns:a16="http://schemas.microsoft.com/office/drawing/2014/main" id="{1741B592-4BE7-A449-BAF4-3471718DD28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8337" y="1823142"/>
            <a:ext cx="5075464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A98DBBBB-4FF1-BD45-8294-A2784D8699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8337" y="1016527"/>
            <a:ext cx="507546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63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2BB508C-16BB-D044-9A04-645139B5440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0714EC-3C5B-C844-B8CF-854BC18954B4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744D7C-BCD7-6E43-9883-C813C21FBDAF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60433E-D5CA-014D-920C-4C618E5952FF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2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-wh.de/en/study/new-here/psychological-student-counsell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122_6FF132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D09125F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D09125F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C_B8CD7B0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-wh.de/en/study/studying-abroad-international/studying-abroad/studies-abroad#c47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-wh.de/fileadmin/redakteur/01-studieren/11-ausland/aufenthalte/auslandsstudium/Outgoing_Guide_Study_abroad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11B_CFF411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envorsorgeliste.diplo.de/sign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11B_CFF411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-wh.de/en/study/hochschulwerk/finanzielles-semesterbeitrag-und-tick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11B_CFF411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487FEE9F-57D7-4EC0-B007-1268C9DD7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4" b="24954"/>
          <a:stretch/>
        </p:blipFill>
        <p:spPr>
          <a:xfrm>
            <a:off x="858838" y="1201739"/>
            <a:ext cx="11333162" cy="5656262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4511BF9-4F8E-4ADF-8772-CF04A6EC3F7F}"/>
              </a:ext>
            </a:extLst>
          </p:cNvPr>
          <p:cNvGrpSpPr/>
          <p:nvPr/>
        </p:nvGrpSpPr>
        <p:grpSpPr>
          <a:xfrm>
            <a:off x="359451" y="2063985"/>
            <a:ext cx="6706367" cy="1911954"/>
            <a:chOff x="359451" y="2063985"/>
            <a:chExt cx="6706367" cy="1911954"/>
          </a:xfrm>
        </p:grpSpPr>
        <p:sp>
          <p:nvSpPr>
            <p:cNvPr id="18" name="Alternativer Prozess 15">
              <a:extLst>
                <a:ext uri="{FF2B5EF4-FFF2-40B4-BE49-F238E27FC236}">
                  <a16:creationId xmlns:a16="http://schemas.microsoft.com/office/drawing/2014/main" id="{584EBD70-734A-934A-9FF7-614872B100DA}"/>
                </a:ext>
              </a:extLst>
            </p:cNvPr>
            <p:cNvSpPr/>
            <p:nvPr/>
          </p:nvSpPr>
          <p:spPr>
            <a:xfrm>
              <a:off x="359451" y="2063985"/>
              <a:ext cx="6462568" cy="955975"/>
            </a:xfrm>
            <a:custGeom>
              <a:avLst/>
              <a:gdLst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351868 w 5351868"/>
                <a:gd name="connsiteY4" fmla="*/ 977462 h 1172954"/>
                <a:gd name="connsiteX5" fmla="*/ 5156376 w 5351868"/>
                <a:gd name="connsiteY5" fmla="*/ 1172954 h 1172954"/>
                <a:gd name="connsiteX6" fmla="*/ 195492 w 5351868"/>
                <a:gd name="connsiteY6" fmla="*/ 1172954 h 1172954"/>
                <a:gd name="connsiteX7" fmla="*/ 0 w 5351868"/>
                <a:gd name="connsiteY7" fmla="*/ 977462 h 1172954"/>
                <a:gd name="connsiteX8" fmla="*/ 0 w 5351868"/>
                <a:gd name="connsiteY8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195492 w 5351868"/>
                <a:gd name="connsiteY5" fmla="*/ 1172954 h 1172954"/>
                <a:gd name="connsiteX6" fmla="*/ 0 w 5351868"/>
                <a:gd name="connsiteY6" fmla="*/ 977462 h 1172954"/>
                <a:gd name="connsiteX7" fmla="*/ 0 w 5351868"/>
                <a:gd name="connsiteY7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0 w 5351868"/>
                <a:gd name="connsiteY5" fmla="*/ 977462 h 1172954"/>
                <a:gd name="connsiteX6" fmla="*/ 0 w 5351868"/>
                <a:gd name="connsiteY6" fmla="*/ 195492 h 117295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156376 w 5351868"/>
                <a:gd name="connsiteY4" fmla="*/ 1172954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351868 w 5351868"/>
                <a:gd name="connsiteY4" fmla="*/ 1204485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04485"/>
                <a:gd name="connsiteX1" fmla="*/ 195492 w 5351868"/>
                <a:gd name="connsiteY1" fmla="*/ 0 h 1204485"/>
                <a:gd name="connsiteX2" fmla="*/ 5156376 w 5351868"/>
                <a:gd name="connsiteY2" fmla="*/ 0 h 1204485"/>
                <a:gd name="connsiteX3" fmla="*/ 5351868 w 5351868"/>
                <a:gd name="connsiteY3" fmla="*/ 195492 h 1204485"/>
                <a:gd name="connsiteX4" fmla="*/ 5351868 w 5351868"/>
                <a:gd name="connsiteY4" fmla="*/ 1204485 h 1204485"/>
                <a:gd name="connsiteX5" fmla="*/ 0 w 5351868"/>
                <a:gd name="connsiteY5" fmla="*/ 1191873 h 1204485"/>
                <a:gd name="connsiteX6" fmla="*/ 0 w 5351868"/>
                <a:gd name="connsiteY6" fmla="*/ 195492 h 1204485"/>
                <a:gd name="connsiteX0" fmla="*/ 0 w 5351868"/>
                <a:gd name="connsiteY0" fmla="*/ 195492 h 1191873"/>
                <a:gd name="connsiteX1" fmla="*/ 195492 w 5351868"/>
                <a:gd name="connsiteY1" fmla="*/ 0 h 1191873"/>
                <a:gd name="connsiteX2" fmla="*/ 5156376 w 5351868"/>
                <a:gd name="connsiteY2" fmla="*/ 0 h 1191873"/>
                <a:gd name="connsiteX3" fmla="*/ 5351868 w 5351868"/>
                <a:gd name="connsiteY3" fmla="*/ 195492 h 1191873"/>
                <a:gd name="connsiteX4" fmla="*/ 4727554 w 5351868"/>
                <a:gd name="connsiteY4" fmla="*/ 1109892 h 1191873"/>
                <a:gd name="connsiteX5" fmla="*/ 0 w 5351868"/>
                <a:gd name="connsiteY5" fmla="*/ 1191873 h 1191873"/>
                <a:gd name="connsiteX6" fmla="*/ 0 w 5351868"/>
                <a:gd name="connsiteY6" fmla="*/ 195492 h 1191873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39256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48177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868" h="1198179">
                  <a:moveTo>
                    <a:pt x="0" y="195492"/>
                  </a:moveTo>
                  <a:cubicBezTo>
                    <a:pt x="0" y="87525"/>
                    <a:pt x="87525" y="0"/>
                    <a:pt x="195492" y="0"/>
                  </a:cubicBezTo>
                  <a:lnTo>
                    <a:pt x="5156376" y="0"/>
                  </a:lnTo>
                  <a:cubicBezTo>
                    <a:pt x="5264343" y="0"/>
                    <a:pt x="5351868" y="87525"/>
                    <a:pt x="5351868" y="195492"/>
                  </a:cubicBezTo>
                  <a:cubicBezTo>
                    <a:pt x="5350638" y="529721"/>
                    <a:pt x="5349407" y="863950"/>
                    <a:pt x="5348177" y="1198179"/>
                  </a:cubicBezTo>
                  <a:lnTo>
                    <a:pt x="0" y="1191873"/>
                  </a:lnTo>
                  <a:lnTo>
                    <a:pt x="0" y="195492"/>
                  </a:ln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lternativer Prozess 15">
              <a:extLst>
                <a:ext uri="{FF2B5EF4-FFF2-40B4-BE49-F238E27FC236}">
                  <a16:creationId xmlns:a16="http://schemas.microsoft.com/office/drawing/2014/main" id="{F1DD6B1F-CC30-B648-A321-67196C9FA28D}"/>
                </a:ext>
              </a:extLst>
            </p:cNvPr>
            <p:cNvSpPr/>
            <p:nvPr/>
          </p:nvSpPr>
          <p:spPr>
            <a:xfrm flipV="1">
              <a:off x="359451" y="3079081"/>
              <a:ext cx="6462568" cy="896858"/>
            </a:xfrm>
            <a:custGeom>
              <a:avLst/>
              <a:gdLst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351868 w 5351868"/>
                <a:gd name="connsiteY4" fmla="*/ 977462 h 1172954"/>
                <a:gd name="connsiteX5" fmla="*/ 5156376 w 5351868"/>
                <a:gd name="connsiteY5" fmla="*/ 1172954 h 1172954"/>
                <a:gd name="connsiteX6" fmla="*/ 195492 w 5351868"/>
                <a:gd name="connsiteY6" fmla="*/ 1172954 h 1172954"/>
                <a:gd name="connsiteX7" fmla="*/ 0 w 5351868"/>
                <a:gd name="connsiteY7" fmla="*/ 977462 h 1172954"/>
                <a:gd name="connsiteX8" fmla="*/ 0 w 5351868"/>
                <a:gd name="connsiteY8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195492 w 5351868"/>
                <a:gd name="connsiteY5" fmla="*/ 1172954 h 1172954"/>
                <a:gd name="connsiteX6" fmla="*/ 0 w 5351868"/>
                <a:gd name="connsiteY6" fmla="*/ 977462 h 1172954"/>
                <a:gd name="connsiteX7" fmla="*/ 0 w 5351868"/>
                <a:gd name="connsiteY7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0 w 5351868"/>
                <a:gd name="connsiteY5" fmla="*/ 977462 h 1172954"/>
                <a:gd name="connsiteX6" fmla="*/ 0 w 5351868"/>
                <a:gd name="connsiteY6" fmla="*/ 195492 h 117295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156376 w 5351868"/>
                <a:gd name="connsiteY4" fmla="*/ 1172954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351868 w 5351868"/>
                <a:gd name="connsiteY4" fmla="*/ 1204485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04485"/>
                <a:gd name="connsiteX1" fmla="*/ 195492 w 5351868"/>
                <a:gd name="connsiteY1" fmla="*/ 0 h 1204485"/>
                <a:gd name="connsiteX2" fmla="*/ 5156376 w 5351868"/>
                <a:gd name="connsiteY2" fmla="*/ 0 h 1204485"/>
                <a:gd name="connsiteX3" fmla="*/ 5351868 w 5351868"/>
                <a:gd name="connsiteY3" fmla="*/ 195492 h 1204485"/>
                <a:gd name="connsiteX4" fmla="*/ 5351868 w 5351868"/>
                <a:gd name="connsiteY4" fmla="*/ 1204485 h 1204485"/>
                <a:gd name="connsiteX5" fmla="*/ 0 w 5351868"/>
                <a:gd name="connsiteY5" fmla="*/ 1191873 h 1204485"/>
                <a:gd name="connsiteX6" fmla="*/ 0 w 5351868"/>
                <a:gd name="connsiteY6" fmla="*/ 195492 h 1204485"/>
                <a:gd name="connsiteX0" fmla="*/ 0 w 5351868"/>
                <a:gd name="connsiteY0" fmla="*/ 195492 h 1191873"/>
                <a:gd name="connsiteX1" fmla="*/ 195492 w 5351868"/>
                <a:gd name="connsiteY1" fmla="*/ 0 h 1191873"/>
                <a:gd name="connsiteX2" fmla="*/ 5156376 w 5351868"/>
                <a:gd name="connsiteY2" fmla="*/ 0 h 1191873"/>
                <a:gd name="connsiteX3" fmla="*/ 5351868 w 5351868"/>
                <a:gd name="connsiteY3" fmla="*/ 195492 h 1191873"/>
                <a:gd name="connsiteX4" fmla="*/ 4727554 w 5351868"/>
                <a:gd name="connsiteY4" fmla="*/ 1109892 h 1191873"/>
                <a:gd name="connsiteX5" fmla="*/ 0 w 5351868"/>
                <a:gd name="connsiteY5" fmla="*/ 1191873 h 1191873"/>
                <a:gd name="connsiteX6" fmla="*/ 0 w 5351868"/>
                <a:gd name="connsiteY6" fmla="*/ 195492 h 1191873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39256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48177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868" h="1198179">
                  <a:moveTo>
                    <a:pt x="0" y="195492"/>
                  </a:moveTo>
                  <a:cubicBezTo>
                    <a:pt x="0" y="87525"/>
                    <a:pt x="87525" y="0"/>
                    <a:pt x="195492" y="0"/>
                  </a:cubicBezTo>
                  <a:lnTo>
                    <a:pt x="5156376" y="0"/>
                  </a:lnTo>
                  <a:cubicBezTo>
                    <a:pt x="5264343" y="0"/>
                    <a:pt x="5351868" y="87525"/>
                    <a:pt x="5351868" y="195492"/>
                  </a:cubicBezTo>
                  <a:cubicBezTo>
                    <a:pt x="5350638" y="529721"/>
                    <a:pt x="5349407" y="863950"/>
                    <a:pt x="5348177" y="1198179"/>
                  </a:cubicBezTo>
                  <a:lnTo>
                    <a:pt x="0" y="1191873"/>
                  </a:lnTo>
                  <a:lnTo>
                    <a:pt x="0" y="195492"/>
                  </a:ln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platzhalter 16">
              <a:extLst>
                <a:ext uri="{FF2B5EF4-FFF2-40B4-BE49-F238E27FC236}">
                  <a16:creationId xmlns:a16="http://schemas.microsoft.com/office/drawing/2014/main" id="{531B2561-A469-2345-8F26-A2B7143DBE62}"/>
                </a:ext>
              </a:extLst>
            </p:cNvPr>
            <p:cNvSpPr txBox="1">
              <a:spLocks/>
            </p:cNvSpPr>
            <p:nvPr/>
          </p:nvSpPr>
          <p:spPr>
            <a:xfrm>
              <a:off x="603249" y="2193575"/>
              <a:ext cx="5897303" cy="6136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800" b="1" i="0" kern="1200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Studying Abroad</a:t>
              </a:r>
            </a:p>
          </p:txBody>
        </p:sp>
        <p:sp>
          <p:nvSpPr>
            <p:cNvPr id="17" name="Textplatzhalter 16">
              <a:extLst>
                <a:ext uri="{FF2B5EF4-FFF2-40B4-BE49-F238E27FC236}">
                  <a16:creationId xmlns:a16="http://schemas.microsoft.com/office/drawing/2014/main" id="{313F88AA-599B-3641-8F4A-F433E7FBA87B}"/>
                </a:ext>
              </a:extLst>
            </p:cNvPr>
            <p:cNvSpPr txBox="1">
              <a:spLocks/>
            </p:cNvSpPr>
            <p:nvPr/>
          </p:nvSpPr>
          <p:spPr>
            <a:xfrm>
              <a:off x="603250" y="3181127"/>
              <a:ext cx="6462568" cy="6136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800" b="1" i="0" kern="1200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The Next Steps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4511BF9-4F8E-4ADF-8772-CF04A6EC3F7F}"/>
              </a:ext>
            </a:extLst>
          </p:cNvPr>
          <p:cNvGrpSpPr/>
          <p:nvPr/>
        </p:nvGrpSpPr>
        <p:grpSpPr>
          <a:xfrm>
            <a:off x="359451" y="2063985"/>
            <a:ext cx="12550304" cy="1911954"/>
            <a:chOff x="359451" y="2063985"/>
            <a:chExt cx="7305678" cy="1911954"/>
          </a:xfrm>
        </p:grpSpPr>
        <p:sp>
          <p:nvSpPr>
            <p:cNvPr id="9" name="Alternativer Prozess 15">
              <a:extLst>
                <a:ext uri="{FF2B5EF4-FFF2-40B4-BE49-F238E27FC236}">
                  <a16:creationId xmlns:a16="http://schemas.microsoft.com/office/drawing/2014/main" id="{584EBD70-734A-934A-9FF7-614872B100DA}"/>
                </a:ext>
              </a:extLst>
            </p:cNvPr>
            <p:cNvSpPr/>
            <p:nvPr/>
          </p:nvSpPr>
          <p:spPr>
            <a:xfrm>
              <a:off x="359451" y="2063985"/>
              <a:ext cx="6462568" cy="955975"/>
            </a:xfrm>
            <a:custGeom>
              <a:avLst/>
              <a:gdLst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351868 w 5351868"/>
                <a:gd name="connsiteY4" fmla="*/ 977462 h 1172954"/>
                <a:gd name="connsiteX5" fmla="*/ 5156376 w 5351868"/>
                <a:gd name="connsiteY5" fmla="*/ 1172954 h 1172954"/>
                <a:gd name="connsiteX6" fmla="*/ 195492 w 5351868"/>
                <a:gd name="connsiteY6" fmla="*/ 1172954 h 1172954"/>
                <a:gd name="connsiteX7" fmla="*/ 0 w 5351868"/>
                <a:gd name="connsiteY7" fmla="*/ 977462 h 1172954"/>
                <a:gd name="connsiteX8" fmla="*/ 0 w 5351868"/>
                <a:gd name="connsiteY8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195492 w 5351868"/>
                <a:gd name="connsiteY5" fmla="*/ 1172954 h 1172954"/>
                <a:gd name="connsiteX6" fmla="*/ 0 w 5351868"/>
                <a:gd name="connsiteY6" fmla="*/ 977462 h 1172954"/>
                <a:gd name="connsiteX7" fmla="*/ 0 w 5351868"/>
                <a:gd name="connsiteY7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0 w 5351868"/>
                <a:gd name="connsiteY5" fmla="*/ 977462 h 1172954"/>
                <a:gd name="connsiteX6" fmla="*/ 0 w 5351868"/>
                <a:gd name="connsiteY6" fmla="*/ 195492 h 117295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156376 w 5351868"/>
                <a:gd name="connsiteY4" fmla="*/ 1172954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351868 w 5351868"/>
                <a:gd name="connsiteY4" fmla="*/ 1204485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04485"/>
                <a:gd name="connsiteX1" fmla="*/ 195492 w 5351868"/>
                <a:gd name="connsiteY1" fmla="*/ 0 h 1204485"/>
                <a:gd name="connsiteX2" fmla="*/ 5156376 w 5351868"/>
                <a:gd name="connsiteY2" fmla="*/ 0 h 1204485"/>
                <a:gd name="connsiteX3" fmla="*/ 5351868 w 5351868"/>
                <a:gd name="connsiteY3" fmla="*/ 195492 h 1204485"/>
                <a:gd name="connsiteX4" fmla="*/ 5351868 w 5351868"/>
                <a:gd name="connsiteY4" fmla="*/ 1204485 h 1204485"/>
                <a:gd name="connsiteX5" fmla="*/ 0 w 5351868"/>
                <a:gd name="connsiteY5" fmla="*/ 1191873 h 1204485"/>
                <a:gd name="connsiteX6" fmla="*/ 0 w 5351868"/>
                <a:gd name="connsiteY6" fmla="*/ 195492 h 1204485"/>
                <a:gd name="connsiteX0" fmla="*/ 0 w 5351868"/>
                <a:gd name="connsiteY0" fmla="*/ 195492 h 1191873"/>
                <a:gd name="connsiteX1" fmla="*/ 195492 w 5351868"/>
                <a:gd name="connsiteY1" fmla="*/ 0 h 1191873"/>
                <a:gd name="connsiteX2" fmla="*/ 5156376 w 5351868"/>
                <a:gd name="connsiteY2" fmla="*/ 0 h 1191873"/>
                <a:gd name="connsiteX3" fmla="*/ 5351868 w 5351868"/>
                <a:gd name="connsiteY3" fmla="*/ 195492 h 1191873"/>
                <a:gd name="connsiteX4" fmla="*/ 4727554 w 5351868"/>
                <a:gd name="connsiteY4" fmla="*/ 1109892 h 1191873"/>
                <a:gd name="connsiteX5" fmla="*/ 0 w 5351868"/>
                <a:gd name="connsiteY5" fmla="*/ 1191873 h 1191873"/>
                <a:gd name="connsiteX6" fmla="*/ 0 w 5351868"/>
                <a:gd name="connsiteY6" fmla="*/ 195492 h 1191873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39256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48177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868" h="1198179">
                  <a:moveTo>
                    <a:pt x="0" y="195492"/>
                  </a:moveTo>
                  <a:cubicBezTo>
                    <a:pt x="0" y="87525"/>
                    <a:pt x="87525" y="0"/>
                    <a:pt x="195492" y="0"/>
                  </a:cubicBezTo>
                  <a:lnTo>
                    <a:pt x="5156376" y="0"/>
                  </a:lnTo>
                  <a:cubicBezTo>
                    <a:pt x="5264343" y="0"/>
                    <a:pt x="5351868" y="87525"/>
                    <a:pt x="5351868" y="195492"/>
                  </a:cubicBezTo>
                  <a:cubicBezTo>
                    <a:pt x="5350638" y="529721"/>
                    <a:pt x="5349407" y="863950"/>
                    <a:pt x="5348177" y="1198179"/>
                  </a:cubicBezTo>
                  <a:lnTo>
                    <a:pt x="0" y="1191873"/>
                  </a:lnTo>
                  <a:lnTo>
                    <a:pt x="0" y="195492"/>
                  </a:ln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Alternativer Prozess 15">
              <a:extLst>
                <a:ext uri="{FF2B5EF4-FFF2-40B4-BE49-F238E27FC236}">
                  <a16:creationId xmlns:a16="http://schemas.microsoft.com/office/drawing/2014/main" id="{F1DD6B1F-CC30-B648-A321-67196C9FA28D}"/>
                </a:ext>
              </a:extLst>
            </p:cNvPr>
            <p:cNvSpPr/>
            <p:nvPr/>
          </p:nvSpPr>
          <p:spPr>
            <a:xfrm flipV="1">
              <a:off x="359451" y="3079081"/>
              <a:ext cx="6462568" cy="896858"/>
            </a:xfrm>
            <a:custGeom>
              <a:avLst/>
              <a:gdLst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351868 w 5351868"/>
                <a:gd name="connsiteY4" fmla="*/ 977462 h 1172954"/>
                <a:gd name="connsiteX5" fmla="*/ 5156376 w 5351868"/>
                <a:gd name="connsiteY5" fmla="*/ 1172954 h 1172954"/>
                <a:gd name="connsiteX6" fmla="*/ 195492 w 5351868"/>
                <a:gd name="connsiteY6" fmla="*/ 1172954 h 1172954"/>
                <a:gd name="connsiteX7" fmla="*/ 0 w 5351868"/>
                <a:gd name="connsiteY7" fmla="*/ 977462 h 1172954"/>
                <a:gd name="connsiteX8" fmla="*/ 0 w 5351868"/>
                <a:gd name="connsiteY8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195492 w 5351868"/>
                <a:gd name="connsiteY5" fmla="*/ 1172954 h 1172954"/>
                <a:gd name="connsiteX6" fmla="*/ 0 w 5351868"/>
                <a:gd name="connsiteY6" fmla="*/ 977462 h 1172954"/>
                <a:gd name="connsiteX7" fmla="*/ 0 w 5351868"/>
                <a:gd name="connsiteY7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0 w 5351868"/>
                <a:gd name="connsiteY5" fmla="*/ 977462 h 1172954"/>
                <a:gd name="connsiteX6" fmla="*/ 0 w 5351868"/>
                <a:gd name="connsiteY6" fmla="*/ 195492 h 117295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156376 w 5351868"/>
                <a:gd name="connsiteY4" fmla="*/ 1172954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351868 w 5351868"/>
                <a:gd name="connsiteY4" fmla="*/ 1204485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04485"/>
                <a:gd name="connsiteX1" fmla="*/ 195492 w 5351868"/>
                <a:gd name="connsiteY1" fmla="*/ 0 h 1204485"/>
                <a:gd name="connsiteX2" fmla="*/ 5156376 w 5351868"/>
                <a:gd name="connsiteY2" fmla="*/ 0 h 1204485"/>
                <a:gd name="connsiteX3" fmla="*/ 5351868 w 5351868"/>
                <a:gd name="connsiteY3" fmla="*/ 195492 h 1204485"/>
                <a:gd name="connsiteX4" fmla="*/ 5351868 w 5351868"/>
                <a:gd name="connsiteY4" fmla="*/ 1204485 h 1204485"/>
                <a:gd name="connsiteX5" fmla="*/ 0 w 5351868"/>
                <a:gd name="connsiteY5" fmla="*/ 1191873 h 1204485"/>
                <a:gd name="connsiteX6" fmla="*/ 0 w 5351868"/>
                <a:gd name="connsiteY6" fmla="*/ 195492 h 1204485"/>
                <a:gd name="connsiteX0" fmla="*/ 0 w 5351868"/>
                <a:gd name="connsiteY0" fmla="*/ 195492 h 1191873"/>
                <a:gd name="connsiteX1" fmla="*/ 195492 w 5351868"/>
                <a:gd name="connsiteY1" fmla="*/ 0 h 1191873"/>
                <a:gd name="connsiteX2" fmla="*/ 5156376 w 5351868"/>
                <a:gd name="connsiteY2" fmla="*/ 0 h 1191873"/>
                <a:gd name="connsiteX3" fmla="*/ 5351868 w 5351868"/>
                <a:gd name="connsiteY3" fmla="*/ 195492 h 1191873"/>
                <a:gd name="connsiteX4" fmla="*/ 4727554 w 5351868"/>
                <a:gd name="connsiteY4" fmla="*/ 1109892 h 1191873"/>
                <a:gd name="connsiteX5" fmla="*/ 0 w 5351868"/>
                <a:gd name="connsiteY5" fmla="*/ 1191873 h 1191873"/>
                <a:gd name="connsiteX6" fmla="*/ 0 w 5351868"/>
                <a:gd name="connsiteY6" fmla="*/ 195492 h 1191873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39256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48177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868" h="1198179">
                  <a:moveTo>
                    <a:pt x="0" y="195492"/>
                  </a:moveTo>
                  <a:cubicBezTo>
                    <a:pt x="0" y="87525"/>
                    <a:pt x="87525" y="0"/>
                    <a:pt x="195492" y="0"/>
                  </a:cubicBezTo>
                  <a:lnTo>
                    <a:pt x="5156376" y="0"/>
                  </a:lnTo>
                  <a:cubicBezTo>
                    <a:pt x="5264343" y="0"/>
                    <a:pt x="5351868" y="87525"/>
                    <a:pt x="5351868" y="195492"/>
                  </a:cubicBezTo>
                  <a:cubicBezTo>
                    <a:pt x="5350638" y="529721"/>
                    <a:pt x="5349407" y="863950"/>
                    <a:pt x="5348177" y="1198179"/>
                  </a:cubicBezTo>
                  <a:lnTo>
                    <a:pt x="0" y="1191873"/>
                  </a:lnTo>
                  <a:lnTo>
                    <a:pt x="0" y="195492"/>
                  </a:ln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Textplatzhalter 16">
              <a:extLst>
                <a:ext uri="{FF2B5EF4-FFF2-40B4-BE49-F238E27FC236}">
                  <a16:creationId xmlns:a16="http://schemas.microsoft.com/office/drawing/2014/main" id="{531B2561-A469-2345-8F26-A2B7143DBE62}"/>
                </a:ext>
              </a:extLst>
            </p:cNvPr>
            <p:cNvSpPr txBox="1">
              <a:spLocks/>
            </p:cNvSpPr>
            <p:nvPr/>
          </p:nvSpPr>
          <p:spPr>
            <a:xfrm>
              <a:off x="603249" y="2193575"/>
              <a:ext cx="7061880" cy="6136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800" b="1" i="0" kern="1200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Studies </a:t>
              </a:r>
              <a:r>
                <a:rPr lang="de-DE" dirty="0" err="1" smtClean="0"/>
                <a:t>abroad</a:t>
              </a:r>
              <a:r>
                <a:rPr lang="de-DE" dirty="0" smtClean="0"/>
                <a:t> (</a:t>
              </a:r>
              <a:r>
                <a:rPr lang="de-DE" dirty="0" err="1" smtClean="0"/>
                <a:t>acad</a:t>
              </a:r>
              <a:r>
                <a:rPr lang="de-DE" dirty="0" smtClean="0"/>
                <a:t>. </a:t>
              </a:r>
              <a:r>
                <a:rPr lang="de-DE" dirty="0" err="1" smtClean="0"/>
                <a:t>year</a:t>
              </a:r>
              <a:r>
                <a:rPr lang="de-DE" dirty="0" smtClean="0"/>
                <a:t> 2024/25)</a:t>
              </a:r>
              <a:endParaRPr lang="de-DE" dirty="0"/>
            </a:p>
          </p:txBody>
        </p:sp>
        <p:sp>
          <p:nvSpPr>
            <p:cNvPr id="12" name="Textplatzhalter 16">
              <a:extLst>
                <a:ext uri="{FF2B5EF4-FFF2-40B4-BE49-F238E27FC236}">
                  <a16:creationId xmlns:a16="http://schemas.microsoft.com/office/drawing/2014/main" id="{313F88AA-599B-3641-8F4A-F433E7FBA87B}"/>
                </a:ext>
              </a:extLst>
            </p:cNvPr>
            <p:cNvSpPr txBox="1">
              <a:spLocks/>
            </p:cNvSpPr>
            <p:nvPr/>
          </p:nvSpPr>
          <p:spPr>
            <a:xfrm>
              <a:off x="603250" y="3181127"/>
              <a:ext cx="6462568" cy="6136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800" b="1" i="0" kern="1200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Next </a:t>
              </a:r>
              <a:r>
                <a:rPr lang="de-DE" dirty="0" err="1" smtClean="0"/>
                <a:t>steps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7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4082C-C674-4D27-993A-0F1DA4D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4827-A785-A84A-A0BE-BE5B3C5184E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DBEFF7-7707-470F-A27F-0564F819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DACB5C4-3B06-4615-A30E-4BF5E224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68746D3-CFFC-4DBF-9BA4-D9D59715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838200" y="1952388"/>
            <a:ext cx="10183553" cy="3673497"/>
            <a:chOff x="838200" y="2387810"/>
            <a:chExt cx="10183553" cy="2663005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6A8554C-A9BC-4AA1-848D-CF2876F3AD3E}"/>
                </a:ext>
              </a:extLst>
            </p:cNvPr>
            <p:cNvGrpSpPr/>
            <p:nvPr/>
          </p:nvGrpSpPr>
          <p:grpSpPr>
            <a:xfrm>
              <a:off x="838200" y="2390985"/>
              <a:ext cx="3326476" cy="2651456"/>
              <a:chOff x="838200" y="2748102"/>
              <a:chExt cx="3326476" cy="2651456"/>
            </a:xfrm>
          </p:grpSpPr>
          <p:sp>
            <p:nvSpPr>
              <p:cNvPr id="11" name="Textfeld 41">
                <a:extLst>
                  <a:ext uri="{FF2B5EF4-FFF2-40B4-BE49-F238E27FC236}">
                    <a16:creationId xmlns:a16="http://schemas.microsoft.com/office/drawing/2014/main" id="{38D9F97C-7E29-4FBB-B1CD-1AAEBD1FBA39}"/>
                  </a:ext>
                </a:extLst>
              </p:cNvPr>
              <p:cNvSpPr txBox="1"/>
              <p:nvPr/>
            </p:nvSpPr>
            <p:spPr>
              <a:xfrm>
                <a:off x="838200" y="2748102"/>
                <a:ext cx="3326476" cy="421123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Confirmation of Stay </a:t>
                </a:r>
                <a:r>
                  <a:rPr lang="en-US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(Start)</a:t>
                </a:r>
                <a:endPara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feld 42">
                <a:extLst>
                  <a:ext uri="{FF2B5EF4-FFF2-40B4-BE49-F238E27FC236}">
                    <a16:creationId xmlns:a16="http://schemas.microsoft.com/office/drawing/2014/main" id="{B6F397B8-C26B-489C-B1FA-C20C202DD702}"/>
                  </a:ext>
                </a:extLst>
              </p:cNvPr>
              <p:cNvSpPr txBox="1"/>
              <p:nvPr/>
            </p:nvSpPr>
            <p:spPr>
              <a:xfrm>
                <a:off x="838200" y="3160851"/>
                <a:ext cx="3326476" cy="22387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Have the start date of your mobility confirmed by the host university via the Confirmation of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Stay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316CE63-72D7-413C-B19C-84150011C557}"/>
                </a:ext>
              </a:extLst>
            </p:cNvPr>
            <p:cNvGrpSpPr/>
            <p:nvPr/>
          </p:nvGrpSpPr>
          <p:grpSpPr>
            <a:xfrm>
              <a:off x="4266776" y="2387810"/>
              <a:ext cx="3326400" cy="2657806"/>
              <a:chOff x="4298950" y="2748102"/>
              <a:chExt cx="3326400" cy="2657806"/>
            </a:xfrm>
          </p:grpSpPr>
          <p:sp>
            <p:nvSpPr>
              <p:cNvPr id="14" name="Textfeld 38">
                <a:extLst>
                  <a:ext uri="{FF2B5EF4-FFF2-40B4-BE49-F238E27FC236}">
                    <a16:creationId xmlns:a16="http://schemas.microsoft.com/office/drawing/2014/main" id="{04E90929-1804-4643-8BF5-FE63FBA584EA}"/>
                  </a:ext>
                </a:extLst>
              </p:cNvPr>
              <p:cNvSpPr txBox="1"/>
              <p:nvPr/>
            </p:nvSpPr>
            <p:spPr>
              <a:xfrm>
                <a:off x="4298950" y="2748102"/>
                <a:ext cx="3326400" cy="421174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During the mobility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feld 39">
                <a:extLst>
                  <a:ext uri="{FF2B5EF4-FFF2-40B4-BE49-F238E27FC236}">
                    <a16:creationId xmlns:a16="http://schemas.microsoft.com/office/drawing/2014/main" id="{0345F467-C4ED-4148-A2B7-E670B809C56C}"/>
                  </a:ext>
                </a:extLst>
              </p:cNvPr>
              <p:cNvSpPr txBox="1"/>
              <p:nvPr/>
            </p:nvSpPr>
            <p:spPr>
              <a:xfrm>
                <a:off x="4298950" y="3167201"/>
                <a:ext cx="3326400" cy="22387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Changing course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is possible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within the first five weeks after the start of the mobility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but require the approval of the home and host university.</a:t>
                </a:r>
                <a:r>
                  <a:rPr lang="en-US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Consult the OLA Guide before creating!</a:t>
                </a:r>
              </a:p>
            </p:txBody>
          </p:sp>
        </p:grpSp>
        <p:sp>
          <p:nvSpPr>
            <p:cNvPr id="17" name="Textfeld 35">
              <a:extLst>
                <a:ext uri="{FF2B5EF4-FFF2-40B4-BE49-F238E27FC236}">
                  <a16:creationId xmlns:a16="http://schemas.microsoft.com/office/drawing/2014/main" id="{0BB69B3B-DEAD-454B-BBB4-9E5245B9AA18}"/>
                </a:ext>
              </a:extLst>
            </p:cNvPr>
            <p:cNvSpPr txBox="1"/>
            <p:nvPr/>
          </p:nvSpPr>
          <p:spPr>
            <a:xfrm>
              <a:off x="7695277" y="2390985"/>
              <a:ext cx="3326400" cy="421075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tabLst>
                  <a:tab pos="2865755" algn="ctr"/>
                  <a:tab pos="5731510" algn="r"/>
                </a:tabLst>
              </a:pPr>
              <a:r>
                <a:rPr lang="en-US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Confirmation of Stay </a:t>
              </a:r>
              <a:r>
                <a:rPr lang="en-US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(End)</a:t>
              </a:r>
              <a:endPara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42">
              <a:extLst>
                <a:ext uri="{FF2B5EF4-FFF2-40B4-BE49-F238E27FC236}">
                  <a16:creationId xmlns:a16="http://schemas.microsoft.com/office/drawing/2014/main" id="{4A3106AF-84F6-45E9-A3A5-E587F8B3E529}"/>
                </a:ext>
              </a:extLst>
            </p:cNvPr>
            <p:cNvSpPr txBox="1"/>
            <p:nvPr/>
          </p:nvSpPr>
          <p:spPr>
            <a:xfrm>
              <a:off x="7695277" y="2812108"/>
              <a:ext cx="3326476" cy="22387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Have the end date of your mobility confirmed by the host university via the Confirmation of Stay.</a:t>
              </a:r>
            </a:p>
          </p:txBody>
        </p:sp>
      </p:grpSp>
      <p:sp>
        <p:nvSpPr>
          <p:cNvPr id="19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During the Mobility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LA During the mobility, Confirmation of Stay</a:t>
            </a:r>
          </a:p>
        </p:txBody>
      </p:sp>
    </p:spTree>
    <p:extLst>
      <p:ext uri="{BB962C8B-B14F-4D97-AF65-F5344CB8AC3E}">
        <p14:creationId xmlns:p14="http://schemas.microsoft.com/office/powerpoint/2010/main" val="2401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If you have any problems or concerns, you can contact us, the International Office of the host university or the </a:t>
            </a:r>
            <a:r>
              <a:rPr lang="en-US" dirty="0">
                <a:hlinkClick r:id="rId3"/>
              </a:rPr>
              <a:t>Psychological Student Counselling Service </a:t>
            </a:r>
            <a:r>
              <a:rPr lang="en-US" dirty="0"/>
              <a:t>at UW/H at any time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 smtClean="0"/>
              <a:t>During the Mobility</a:t>
            </a:r>
            <a:endParaRPr lang="en-US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(Psychological) Support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7150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/>
              <a:t>After the Mobility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0BC68B3-B1EE-4C67-897E-06CDFB42E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858689"/>
            <a:ext cx="10657115" cy="1540513"/>
          </a:xfrm>
        </p:spPr>
        <p:txBody>
          <a:bodyPr/>
          <a:lstStyle/>
          <a:p>
            <a:r>
              <a:rPr lang="en-US" dirty="0"/>
              <a:t>Transcript of Records</a:t>
            </a:r>
            <a:r>
              <a:rPr lang="en-US" dirty="0" smtClean="0"/>
              <a:t>, Recognition of Study Abroad Achievements, </a:t>
            </a:r>
            <a:r>
              <a:rPr lang="en-US" dirty="0"/>
              <a:t>Experience Report &amp;Travel </a:t>
            </a:r>
            <a:r>
              <a:rPr lang="en-US" dirty="0" err="1" smtClean="0"/>
              <a:t>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4082C-C674-4D27-993A-0F1DA4D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4827-A785-A84A-A0BE-BE5B3C5184E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DBEFF7-7707-470F-A27F-0564F819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feld 41">
            <a:extLst>
              <a:ext uri="{FF2B5EF4-FFF2-40B4-BE49-F238E27FC236}">
                <a16:creationId xmlns:a16="http://schemas.microsoft.com/office/drawing/2014/main" id="{38D9F97C-7E29-4FBB-B1CD-1AAEBD1FBA39}"/>
              </a:ext>
            </a:extLst>
          </p:cNvPr>
          <p:cNvSpPr txBox="1"/>
          <p:nvPr/>
        </p:nvSpPr>
        <p:spPr>
          <a:xfrm>
            <a:off x="838200" y="1794828"/>
            <a:ext cx="3326476" cy="587850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 of Records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42">
            <a:extLst>
              <a:ext uri="{FF2B5EF4-FFF2-40B4-BE49-F238E27FC236}">
                <a16:creationId xmlns:a16="http://schemas.microsoft.com/office/drawing/2014/main" id="{B6F397B8-C26B-489C-B1FA-C20C202DD702}"/>
              </a:ext>
            </a:extLst>
          </p:cNvPr>
          <p:cNvSpPr txBox="1"/>
          <p:nvPr/>
        </p:nvSpPr>
        <p:spPr>
          <a:xfrm>
            <a:off x="838200" y="2382611"/>
            <a:ext cx="3326476" cy="22387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will receive the Transcript of Records from the host university</a:t>
            </a:r>
          </a:p>
        </p:txBody>
      </p:sp>
      <p:sp>
        <p:nvSpPr>
          <p:cNvPr id="14" name="Textfeld 38">
            <a:extLst>
              <a:ext uri="{FF2B5EF4-FFF2-40B4-BE49-F238E27FC236}">
                <a16:creationId xmlns:a16="http://schemas.microsoft.com/office/drawing/2014/main" id="{04E90929-1804-4643-8BF5-FE63FBA584EA}"/>
              </a:ext>
            </a:extLst>
          </p:cNvPr>
          <p:cNvSpPr txBox="1"/>
          <p:nvPr/>
        </p:nvSpPr>
        <p:spPr>
          <a:xfrm>
            <a:off x="4266776" y="1791652"/>
            <a:ext cx="3326400" cy="587921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Report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39">
            <a:extLst>
              <a:ext uri="{FF2B5EF4-FFF2-40B4-BE49-F238E27FC236}">
                <a16:creationId xmlns:a16="http://schemas.microsoft.com/office/drawing/2014/main" id="{0345F467-C4ED-4148-A2B7-E670B809C56C}"/>
              </a:ext>
            </a:extLst>
          </p:cNvPr>
          <p:cNvSpPr txBox="1"/>
          <p:nvPr/>
        </p:nvSpPr>
        <p:spPr>
          <a:xfrm>
            <a:off x="4266776" y="2385786"/>
            <a:ext cx="3326400" cy="22387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must prepare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 experience report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that will be posted on the intranet for future outgoing generations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course, the experience report can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anonymized.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DACB5C4-3B06-4615-A30E-4BF5E224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68746D3-CFFC-4DBF-9BA4-D9D59715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Textfeld 35">
            <a:extLst>
              <a:ext uri="{FF2B5EF4-FFF2-40B4-BE49-F238E27FC236}">
                <a16:creationId xmlns:a16="http://schemas.microsoft.com/office/drawing/2014/main" id="{0BB69B3B-DEAD-454B-BBB4-9E5245B9AA18}"/>
              </a:ext>
            </a:extLst>
          </p:cNvPr>
          <p:cNvSpPr txBox="1"/>
          <p:nvPr/>
        </p:nvSpPr>
        <p:spPr>
          <a:xfrm>
            <a:off x="7695277" y="1794828"/>
            <a:ext cx="3326400" cy="587783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</a:t>
            </a:r>
            <a:r>
              <a:rPr lang="en-US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feld 42">
            <a:extLst>
              <a:ext uri="{FF2B5EF4-FFF2-40B4-BE49-F238E27FC236}">
                <a16:creationId xmlns:a16="http://schemas.microsoft.com/office/drawing/2014/main" id="{4A3106AF-84F6-45E9-A3A5-E587F8B3E529}"/>
              </a:ext>
            </a:extLst>
          </p:cNvPr>
          <p:cNvSpPr txBox="1"/>
          <p:nvPr/>
        </p:nvSpPr>
        <p:spPr>
          <a:xfrm>
            <a:off x="7695277" y="2390985"/>
            <a:ext cx="3326476" cy="22387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4F9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Sustainability </a:t>
            </a:r>
            <a:r>
              <a:rPr lang="en-US" dirty="0" smtClean="0">
                <a:solidFill>
                  <a:srgbClr val="004F9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</a:t>
            </a:r>
            <a:r>
              <a:rPr lang="en-US" dirty="0">
                <a:solidFill>
                  <a:srgbClr val="004F9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UW/H, you must provide information on the means of transport used to travel to and from </a:t>
            </a:r>
            <a:r>
              <a:rPr lang="en-US" dirty="0" smtClean="0">
                <a:solidFill>
                  <a:srgbClr val="004F9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host university.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After the Mobility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Transcript of Records, </a:t>
            </a:r>
            <a:r>
              <a:rPr lang="en-US" b="1" dirty="0" smtClean="0"/>
              <a:t>Experience </a:t>
            </a:r>
            <a:r>
              <a:rPr lang="en-US" b="1" dirty="0"/>
              <a:t> </a:t>
            </a:r>
            <a:r>
              <a:rPr lang="en-US" b="1" dirty="0" smtClean="0"/>
              <a:t>Report </a:t>
            </a:r>
            <a:r>
              <a:rPr lang="en-US" b="1" dirty="0"/>
              <a:t>&amp;Travel </a:t>
            </a:r>
            <a:r>
              <a:rPr lang="en-US" b="1" dirty="0" err="1" smtClean="0"/>
              <a:t>Behaviour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2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Send your approved LAs and the transcript of records from the host university to your faculty/department in order to have your achievements abroad </a:t>
            </a:r>
            <a:r>
              <a:rPr lang="en-US" dirty="0" err="1" smtClean="0"/>
              <a:t>recognised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</a:t>
            </a:r>
            <a:r>
              <a:rPr lang="en-US" dirty="0"/>
              <a:t>credits </a:t>
            </a:r>
            <a:r>
              <a:rPr lang="en-US" b="1" dirty="0"/>
              <a:t>that have been previously approved </a:t>
            </a:r>
            <a:r>
              <a:rPr lang="en-US" b="1" dirty="0" smtClean="0"/>
              <a:t>via </a:t>
            </a:r>
            <a:r>
              <a:rPr lang="en-US" b="1" dirty="0"/>
              <a:t>the LA </a:t>
            </a:r>
            <a:r>
              <a:rPr lang="en-US" dirty="0"/>
              <a:t>can be </a:t>
            </a:r>
            <a:r>
              <a:rPr lang="en-US" dirty="0" err="1" smtClean="0"/>
              <a:t>recognised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Students </a:t>
            </a:r>
            <a:r>
              <a:rPr lang="en-US" b="1" dirty="0"/>
              <a:t>of the Faculty of </a:t>
            </a:r>
            <a:r>
              <a:rPr lang="en-US" b="1" dirty="0" smtClean="0"/>
              <a:t>Management, </a:t>
            </a:r>
            <a:r>
              <a:rPr lang="en-US" b="1" dirty="0"/>
              <a:t>Economics and Society </a:t>
            </a:r>
            <a:r>
              <a:rPr lang="en-US" dirty="0" smtClean="0"/>
              <a:t>have to </a:t>
            </a:r>
            <a:r>
              <a:rPr lang="en-US" dirty="0"/>
              <a:t>also complete the </a:t>
            </a:r>
            <a:r>
              <a:rPr lang="en-US" dirty="0" smtClean="0"/>
              <a:t>recognition form</a:t>
            </a:r>
            <a:r>
              <a:rPr lang="en-US" dirty="0"/>
              <a:t>, which can be found on the IO intranet site, and send it together with the LAs and the </a:t>
            </a:r>
            <a:r>
              <a:rPr lang="en-US" dirty="0" err="1"/>
              <a:t>ToR</a:t>
            </a:r>
            <a:r>
              <a:rPr lang="en-US" dirty="0"/>
              <a:t> to the Examinations Office. Please note that ungraded achievements cannot be </a:t>
            </a:r>
            <a:r>
              <a:rPr lang="en-US" dirty="0" err="1"/>
              <a:t>recognised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Dentistry </a:t>
            </a:r>
            <a:r>
              <a:rPr lang="en-US" b="1" dirty="0"/>
              <a:t>students </a:t>
            </a:r>
            <a:r>
              <a:rPr lang="en-US" dirty="0"/>
              <a:t>must obtain confirmation from the host university of the practical work they have completed so that it can be </a:t>
            </a:r>
            <a:r>
              <a:rPr lang="en-US" dirty="0" err="1"/>
              <a:t>recognised</a:t>
            </a:r>
            <a:r>
              <a:rPr lang="en-US" dirty="0"/>
              <a:t> at the UW/H for the integrated </a:t>
            </a:r>
            <a:r>
              <a:rPr lang="en-US" dirty="0" smtClean="0"/>
              <a:t>course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/>
              <a:t>grade conversion table </a:t>
            </a:r>
            <a:r>
              <a:rPr lang="en-US" dirty="0"/>
              <a:t>is available on the IO intranet page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 smtClean="0"/>
              <a:t>After the Mobility</a:t>
            </a:r>
            <a:endParaRPr lang="en-US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Recognition of Study Abroad Achievements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60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96587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/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68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E0A88-AC96-4F33-ACDD-DC8FA6BF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Information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A15B2-1104-4EAC-A91A-C5E53F5A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071"/>
            <a:ext cx="10515600" cy="2063715"/>
          </a:xfrm>
        </p:spPr>
        <p:txBody>
          <a:bodyPr/>
          <a:lstStyle/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entire mobility process will be handled via Mobility Online for the first </a:t>
            </a: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time</a:t>
            </a:r>
          </a:p>
          <a:p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will be moved to the respective mobility process (</a:t>
            </a: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Erasmus, Global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 SEMP) in the coming days </a:t>
            </a: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respective workflow will then be displayed in the account you have already created for your application </a:t>
            </a:r>
            <a:endParaRPr lang="en-US" sz="2000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note the yellow help texts that have been inserted for some steps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4A0A5-317C-46A5-BA8F-AD5718F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5-71B3-2640-88D4-EAE915F51ABA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A99B7-BEDC-434A-AE55-F27FD700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28BB8-F286-454B-9BC8-FF56904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79EB2F-EC04-4204-81EF-F7C8CA1B8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39751"/>
            <a:ext cx="9368123" cy="35832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Mobility Online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E0A88-AC96-4F33-ACDD-DC8FA6BF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Information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A15B2-1104-4EAC-A91A-C5E53F5A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071"/>
            <a:ext cx="10515600" cy="2063715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the intranet page of the IO you will find:</a:t>
            </a:r>
          </a:p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Our Outgoing Guide with all the important information about you stay abroad</a:t>
            </a:r>
          </a:p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Our Flow Chart that guides you step by step through the mobility process</a:t>
            </a:r>
          </a:p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grad conversion table</a:t>
            </a:r>
          </a:p>
          <a:p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OLA Guide</a:t>
            </a:r>
            <a:endParaRPr lang="en-US" sz="2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4A0A5-317C-46A5-BA8F-AD5718F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5-71B3-2640-88D4-EAE915F51ABA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A99B7-BEDC-434A-AE55-F27FD700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28BB8-F286-454B-9BC8-FF56904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79EB2F-EC04-4204-81EF-F7C8CA1B8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39751"/>
            <a:ext cx="9368123" cy="358320"/>
          </a:xfrm>
        </p:spPr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Intranet</a:t>
            </a:r>
          </a:p>
          <a:p>
            <a:endParaRPr lang="en-US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FAA15B2-1104-4EAC-A91A-C5E53F5AF5A3}"/>
              </a:ext>
            </a:extLst>
          </p:cNvPr>
          <p:cNvSpPr txBox="1">
            <a:spLocks/>
          </p:cNvSpPr>
          <p:nvPr/>
        </p:nvSpPr>
        <p:spPr>
          <a:xfrm>
            <a:off x="838200" y="4356363"/>
            <a:ext cx="10515600" cy="17631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Students report about their stay abroad. Contributions are shared on the IO and UW/H Instagram </a:t>
            </a: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accounts – you will be contacted again at a later stage via e-mail</a:t>
            </a:r>
            <a:endParaRPr lang="en-US" sz="2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A79EB2F-EC04-4204-81EF-F7C8CA1B8EE3}"/>
              </a:ext>
            </a:extLst>
          </p:cNvPr>
          <p:cNvSpPr txBox="1">
            <a:spLocks/>
          </p:cNvSpPr>
          <p:nvPr/>
        </p:nvSpPr>
        <p:spPr>
          <a:xfrm>
            <a:off x="838200" y="3998043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Instagram Campaign „Post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from…“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263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4CCFF-DE7C-4BB5-823A-62319896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43727"/>
            <a:ext cx="10657115" cy="977467"/>
          </a:xfrm>
        </p:spPr>
        <p:txBody>
          <a:bodyPr/>
          <a:lstStyle/>
          <a:p>
            <a:r>
              <a:rPr lang="en-US"/>
              <a:t>We thank you for your attention and wish you an unforgettable experience abroad</a:t>
            </a:r>
          </a:p>
        </p:txBody>
      </p:sp>
    </p:spTree>
    <p:extLst>
      <p:ext uri="{BB962C8B-B14F-4D97-AF65-F5344CB8AC3E}">
        <p14:creationId xmlns:p14="http://schemas.microsoft.com/office/powerpoint/2010/main" val="30019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Before the </a:t>
            </a:r>
            <a:r>
              <a:rPr lang="en-US" dirty="0" smtClean="0"/>
              <a:t>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74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99A2EAF-6AAC-4ED9-94CC-780B44331198}"/>
              </a:ext>
            </a:extLst>
          </p:cNvPr>
          <p:cNvGrpSpPr/>
          <p:nvPr/>
        </p:nvGrpSpPr>
        <p:grpSpPr>
          <a:xfrm>
            <a:off x="838200" y="1825625"/>
            <a:ext cx="10515600" cy="1603375"/>
            <a:chOff x="838200" y="1825625"/>
            <a:chExt cx="10515600" cy="1603375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89A01D79-6676-4989-BCAD-836A350F4FB3}"/>
                </a:ext>
              </a:extLst>
            </p:cNvPr>
            <p:cNvSpPr/>
            <p:nvPr/>
          </p:nvSpPr>
          <p:spPr>
            <a:xfrm>
              <a:off x="838200" y="1825625"/>
              <a:ext cx="10515600" cy="5767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Step 1: Nomination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D10C983-75CE-44A5-8809-B411948239BD}"/>
                </a:ext>
              </a:extLst>
            </p:cNvPr>
            <p:cNvSpPr/>
            <p:nvPr/>
          </p:nvSpPr>
          <p:spPr>
            <a:xfrm>
              <a:off x="838200" y="2402377"/>
              <a:ext cx="10515600" cy="102662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The International Office nominates you at the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host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university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Official acceptance is granted by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host university given that students hand in all required documents in time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nomination and application deadlines vary depending on the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host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university</a:t>
              </a:r>
              <a:endPara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538F55D-57C2-41C7-B3F8-EE5A57AAE7DD}"/>
              </a:ext>
            </a:extLst>
          </p:cNvPr>
          <p:cNvGrpSpPr/>
          <p:nvPr/>
        </p:nvGrpSpPr>
        <p:grpSpPr>
          <a:xfrm>
            <a:off x="838200" y="4014699"/>
            <a:ext cx="10515600" cy="2120093"/>
            <a:chOff x="838200" y="4014699"/>
            <a:chExt cx="10515600" cy="2120093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C1C0B43E-4189-4DB5-98D5-E12E8E6CEEC6}"/>
                </a:ext>
              </a:extLst>
            </p:cNvPr>
            <p:cNvSpPr/>
            <p:nvPr/>
          </p:nvSpPr>
          <p:spPr>
            <a:xfrm>
              <a:off x="838200" y="4014699"/>
              <a:ext cx="10515600" cy="5767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Step 2: Contact with </a:t>
              </a:r>
              <a:r>
                <a:rPr lang="en-US" b="1" dirty="0" smtClean="0"/>
                <a:t>the Host University</a:t>
              </a:r>
              <a:endParaRPr lang="en-US" b="1" dirty="0"/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0BFDCF4B-14B0-4810-A2E0-93F54808EB6D}"/>
                </a:ext>
              </a:extLst>
            </p:cNvPr>
            <p:cNvSpPr/>
            <p:nvPr/>
          </p:nvSpPr>
          <p:spPr>
            <a:xfrm>
              <a:off x="838200" y="4581745"/>
              <a:ext cx="10515600" cy="15530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The host university contacts you and informs you which documents need to be handed in by which date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Missing the deadline can result in a rejection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The host university informs you about the course offer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552137FB-E9CA-4C1B-8457-AF19E18531ED}"/>
              </a:ext>
            </a:extLst>
          </p:cNvPr>
          <p:cNvSpPr/>
          <p:nvPr/>
        </p:nvSpPr>
        <p:spPr>
          <a:xfrm>
            <a:off x="5985415" y="3498594"/>
            <a:ext cx="221169" cy="446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</p:spPr>
        <p:txBody>
          <a:bodyPr/>
          <a:lstStyle/>
          <a:p>
            <a:r>
              <a:rPr lang="en-US" b="1" dirty="0"/>
              <a:t>Nomination and Application at the </a:t>
            </a:r>
            <a:r>
              <a:rPr lang="en-US" b="1" dirty="0" smtClean="0"/>
              <a:t>Host </a:t>
            </a:r>
            <a:r>
              <a:rPr lang="en-US" b="1" dirty="0"/>
              <a:t>University </a:t>
            </a:r>
          </a:p>
        </p:txBody>
      </p:sp>
    </p:spTree>
    <p:extLst>
      <p:ext uri="{BB962C8B-B14F-4D97-AF65-F5344CB8AC3E}">
        <p14:creationId xmlns:p14="http://schemas.microsoft.com/office/powerpoint/2010/main" val="41973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34996"/>
            <a:ext cx="1105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Areas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Before the mobility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is to be filled out before the start of mobility, and to be signed by the student as well as the home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During the mobility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changes are possible up to the 5th week after the begin of the mobility and need to be reapproved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After the mobility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is usually replaced by the Transcript of Records</a:t>
            </a:r>
            <a:endParaRPr lang="en-US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Before the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</p:spPr>
        <p:txBody>
          <a:bodyPr/>
          <a:lstStyle/>
          <a:p>
            <a:r>
              <a:rPr lang="en-US" b="1" dirty="0" smtClean="0"/>
              <a:t>Online Learning Agreement Before the Mobility</a:t>
            </a:r>
            <a:endParaRPr lang="en-US" b="1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 txBox="1">
            <a:spLocks/>
          </p:cNvSpPr>
          <p:nvPr/>
        </p:nvSpPr>
        <p:spPr>
          <a:xfrm>
            <a:off x="838200" y="1476676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endParaRPr lang="en-US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 txBox="1">
            <a:spLocks/>
          </p:cNvSpPr>
          <p:nvPr/>
        </p:nvSpPr>
        <p:spPr>
          <a:xfrm>
            <a:off x="838200" y="3691151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OLA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4049471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OLA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Mobility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 OLA Guide is available on the intranet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Download area “Erasmus+”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help you prepare your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Important: If in doubt, ask your department in advance whether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grade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required for UW/H crediting (as opposed to a "pass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Faculty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Management, Economics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Society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no ungraded achievements can be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recognised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exception: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StuFu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Students of the Faculty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Management,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Economics and Society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have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also use the document "Guidelines OLA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8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215280"/>
            <a:ext cx="9368123" cy="35832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Language Courses in Country or Regional Language</a:t>
            </a:r>
          </a:p>
          <a:p>
            <a:endParaRPr lang="en-US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36276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Recognition </a:t>
            </a:r>
            <a:r>
              <a:rPr lang="en-US" dirty="0"/>
              <a:t>possible for the communicative area of </a:t>
            </a:r>
            <a:r>
              <a:rPr lang="en-US" dirty="0" err="1" smtClean="0"/>
              <a:t>StuFu</a:t>
            </a:r>
            <a:r>
              <a:rPr lang="en-US" dirty="0" smtClean="0"/>
              <a:t> (maximum of 4 ECTS) (see “</a:t>
            </a:r>
            <a:r>
              <a:rPr lang="en-US" dirty="0" smtClean="0">
                <a:hlinkClick r:id="rId3"/>
              </a:rPr>
              <a:t>Outgoing Guide</a:t>
            </a:r>
            <a:r>
              <a:rPr lang="en-US" dirty="0" smtClean="0"/>
              <a:t>”)</a:t>
            </a:r>
            <a:endParaRPr lang="en-US" dirty="0"/>
          </a:p>
          <a:p>
            <a:r>
              <a:rPr lang="en-US" dirty="0"/>
              <a:t>You must write </a:t>
            </a:r>
            <a:r>
              <a:rPr lang="en-US" dirty="0" smtClean="0"/>
              <a:t>an </a:t>
            </a:r>
            <a:r>
              <a:rPr lang="en-US" dirty="0"/>
              <a:t>essay; the topic proposal muss be approved by Prof. </a:t>
            </a:r>
            <a:r>
              <a:rPr lang="en-US" dirty="0" smtClean="0"/>
              <a:t>Volkenandt via the OLA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3461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You must complete at least 15 ECTS abroad (or at least 3 courses if no ECTS system is used) - plan </a:t>
            </a:r>
            <a:r>
              <a:rPr lang="en-US" dirty="0" smtClean="0"/>
              <a:t>in a </a:t>
            </a:r>
            <a:r>
              <a:rPr lang="en-US" dirty="0"/>
              <a:t>buffer</a:t>
            </a:r>
            <a:r>
              <a:rPr lang="en-US" dirty="0" smtClean="0"/>
              <a:t>!</a:t>
            </a:r>
          </a:p>
          <a:p>
            <a:r>
              <a:rPr lang="en-US" dirty="0"/>
              <a:t>Your host university may have its own requirements regarding the minimum number of ECTS credits</a:t>
            </a:r>
            <a:endParaRPr lang="en-US" dirty="0" smtClean="0"/>
          </a:p>
          <a:p>
            <a:r>
              <a:rPr lang="en-US" dirty="0" smtClean="0"/>
              <a:t>The number </a:t>
            </a:r>
            <a:r>
              <a:rPr lang="en-US" dirty="0"/>
              <a:t>of ECTS credits to be </a:t>
            </a:r>
            <a:r>
              <a:rPr lang="en-US" dirty="0" err="1" smtClean="0"/>
              <a:t>recognised</a:t>
            </a:r>
            <a:r>
              <a:rPr lang="en-US" dirty="0" smtClean="0"/>
              <a:t> at UW/H is irrelevant for funding</a:t>
            </a:r>
            <a:endParaRPr lang="en-US" dirty="0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Before the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Creation of </a:t>
            </a:r>
            <a:r>
              <a:rPr lang="en-US" b="1" dirty="0" smtClean="0"/>
              <a:t>the Online Learning Agreement</a:t>
            </a:r>
            <a:endParaRPr lang="en-US" b="1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 txBox="1">
            <a:spLocks/>
          </p:cNvSpPr>
          <p:nvPr/>
        </p:nvSpPr>
        <p:spPr>
          <a:xfrm>
            <a:off x="838200" y="1476676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Minimum Number of ECTS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Compulsory international health </a:t>
            </a:r>
            <a:r>
              <a:rPr lang="en-US" dirty="0" smtClean="0"/>
              <a:t>insurance</a:t>
            </a:r>
            <a:br>
              <a:rPr lang="en-US" dirty="0" smtClean="0"/>
            </a:br>
            <a:r>
              <a:rPr lang="en-US" dirty="0" smtClean="0"/>
              <a:t>EU/EEA/Switzerland</a:t>
            </a:r>
            <a:r>
              <a:rPr lang="en-US" dirty="0"/>
              <a:t>: Basic insurance cover via the European Health Insurance </a:t>
            </a:r>
            <a:r>
              <a:rPr lang="en-US" dirty="0" smtClean="0"/>
              <a:t>Card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European Health Insurance Card </a:t>
            </a:r>
            <a:r>
              <a:rPr lang="en-US" dirty="0" smtClean="0"/>
              <a:t>...-</a:t>
            </a:r>
            <a:br>
              <a:rPr lang="en-US" dirty="0" smtClean="0"/>
            </a:br>
            <a:r>
              <a:rPr lang="en-US" dirty="0" smtClean="0"/>
              <a:t> - </a:t>
            </a:r>
            <a:r>
              <a:rPr lang="en-US" b="1" dirty="0" smtClean="0"/>
              <a:t>is </a:t>
            </a:r>
            <a:r>
              <a:rPr lang="en-US" b="1" dirty="0"/>
              <a:t>not a substitute for travel insurance</a:t>
            </a:r>
            <a:r>
              <a:rPr lang="en-US" dirty="0"/>
              <a:t>. It does not cover private healthcare services or other costs you may incur (e.g. return flight to your home country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b="1" dirty="0"/>
              <a:t>does not guarantee free treatment</a:t>
            </a:r>
            <a:r>
              <a:rPr lang="en-US" dirty="0"/>
              <a:t>. The healthcare systems in the individual countries are different. It is possible that services for which you do not have to pay in your home country may be subject to a charge in other </a:t>
            </a:r>
            <a:r>
              <a:rPr lang="en-US" dirty="0" smtClean="0"/>
              <a:t>countries.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Additional </a:t>
            </a:r>
            <a:r>
              <a:rPr lang="en-US" dirty="0"/>
              <a:t>private international health insurance </a:t>
            </a:r>
            <a:r>
              <a:rPr lang="en-US" dirty="0" smtClean="0"/>
              <a:t>is recommended</a:t>
            </a:r>
          </a:p>
          <a:p>
            <a:endParaRPr lang="en-US" dirty="0"/>
          </a:p>
          <a:p>
            <a:r>
              <a:rPr lang="en-US" dirty="0" smtClean="0"/>
              <a:t>Accident </a:t>
            </a:r>
            <a:r>
              <a:rPr lang="en-US" dirty="0"/>
              <a:t>and liability insurance coverage is </a:t>
            </a:r>
            <a:r>
              <a:rPr lang="en-US" dirty="0" smtClean="0"/>
              <a:t>recommended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DAAD offers group insurance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Before the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199" y="1047974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Insurance </a:t>
            </a:r>
            <a:r>
              <a:rPr lang="en-US" b="1" dirty="0" smtClean="0"/>
              <a:t>Coverage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79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Inform yourself about the travel and safety information for your destination country on the website of the German Foreign Office</a:t>
            </a:r>
          </a:p>
          <a:p>
            <a:r>
              <a:rPr lang="en-US" dirty="0"/>
              <a:t>Register with the Crisis Preparedness List </a:t>
            </a:r>
            <a:r>
              <a:rPr lang="en-US" dirty="0">
                <a:hlinkClick r:id="rId3"/>
              </a:rPr>
              <a:t>ELEFAND</a:t>
            </a:r>
            <a:endParaRPr lang="en-US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Before the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199" y="1047974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Safety Precautions</a:t>
            </a:r>
          </a:p>
        </p:txBody>
      </p:sp>
    </p:spTree>
    <p:extLst>
      <p:ext uri="{BB962C8B-B14F-4D97-AF65-F5344CB8AC3E}">
        <p14:creationId xmlns:p14="http://schemas.microsoft.com/office/powerpoint/2010/main" val="2428045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en-US" dirty="0"/>
              <a:t>The application for a semester ticket exemption can be found on the </a:t>
            </a:r>
            <a:r>
              <a:rPr lang="en-US" dirty="0">
                <a:hlinkClick r:id="rId3"/>
              </a:rPr>
              <a:t>HSW intranet page</a:t>
            </a:r>
            <a:r>
              <a:rPr lang="en-US" dirty="0"/>
              <a:t>. The application must be approved by the IO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exemption due to a stay abroad can only be granted </a:t>
            </a:r>
            <a:r>
              <a:rPr lang="en-US" dirty="0" smtClean="0"/>
              <a:t>if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stay lasts longer than 3 </a:t>
            </a:r>
            <a:r>
              <a:rPr lang="en-US" dirty="0" smtClean="0"/>
              <a:t>months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exemption is requested for whole months (i.e. first to last of the month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requested exemption period has not yet begun (an exemption for months already in progress is not possible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application for exemption </a:t>
            </a:r>
            <a:r>
              <a:rPr lang="en-US" dirty="0" smtClean="0"/>
              <a:t>is submitted </a:t>
            </a:r>
            <a:r>
              <a:rPr lang="en-US" dirty="0"/>
              <a:t>no later than 4 weeks after the start of the UW/H </a:t>
            </a:r>
            <a:r>
              <a:rPr lang="en-US" dirty="0" smtClean="0"/>
              <a:t>semester</a:t>
            </a:r>
            <a:br>
              <a:rPr lang="en-US" dirty="0" smtClean="0"/>
            </a:b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Important</a:t>
            </a:r>
            <a:r>
              <a:rPr lang="en-US" b="1" dirty="0"/>
              <a:t>: You must usually submit the application no later than April (for stays in the winter semester) or October (for stays in the summer semester), as semesters abroad usually start earlier.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 dirty="0"/>
              <a:t>Before the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199" y="1047974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Semesterticket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exemption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61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en-US"/>
              <a:t>During the Mobility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0BC68B3-B1EE-4C67-897E-06CDFB42E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858689"/>
            <a:ext cx="10657115" cy="1540513"/>
          </a:xfrm>
        </p:spPr>
        <p:txBody>
          <a:bodyPr/>
          <a:lstStyle/>
          <a:p>
            <a:r>
              <a:rPr lang="en-US"/>
              <a:t>LA During the mobility &amp; Confirmation of Stay</a:t>
            </a:r>
          </a:p>
        </p:txBody>
      </p:sp>
    </p:spTree>
    <p:extLst>
      <p:ext uri="{BB962C8B-B14F-4D97-AF65-F5344CB8AC3E}">
        <p14:creationId xmlns:p14="http://schemas.microsoft.com/office/powerpoint/2010/main" val="1979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Microsoft Office PowerPoint</Application>
  <PresentationFormat>Breitbild</PresentationFormat>
  <Paragraphs>133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Lato</vt:lpstr>
      <vt:lpstr>Arial</vt:lpstr>
      <vt:lpstr>Calibri</vt:lpstr>
      <vt:lpstr>Wingdings</vt:lpstr>
      <vt:lpstr>Times New Roman</vt:lpstr>
      <vt:lpstr>Office</vt:lpstr>
      <vt:lpstr>PowerPoint-Präsentation</vt:lpstr>
      <vt:lpstr>PowerPoint-Präsentation</vt:lpstr>
      <vt:lpstr>Before the Mobility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Further Information</vt:lpstr>
      <vt:lpstr>Further Information</vt:lpstr>
      <vt:lpstr>We thank you for your attention and wish you an unforgettable experience abroad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Hilgers</dc:creator>
  <cp:lastModifiedBy>Tauch, Eike</cp:lastModifiedBy>
  <cp:revision>122</cp:revision>
  <dcterms:created xsi:type="dcterms:W3CDTF">2020-11-02T13:54:24Z</dcterms:created>
  <dcterms:modified xsi:type="dcterms:W3CDTF">2024-03-28T17:01:16Z</dcterms:modified>
</cp:coreProperties>
</file>